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9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726B"/>
    <a:srgbClr val="E4988D"/>
    <a:srgbClr val="F9DAD3"/>
    <a:srgbClr val="B88882"/>
    <a:srgbClr val="DBCDB5"/>
    <a:srgbClr val="F1D1C7"/>
    <a:srgbClr val="F6CCC2"/>
    <a:srgbClr val="CAA98B"/>
    <a:srgbClr val="B78A61"/>
    <a:srgbClr val="F6C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BD48F0-50A2-4CBF-A9DD-AA8D3119694A}" v="650" dt="2023-07-31T01:49:21.368"/>
    <p1510:client id="{EE3AE7F3-DCE4-406D-8C34-F086771E1B58}" v="1487" dt="2023-07-31T05:27:54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969" autoAdjust="0"/>
  </p:normalViewPr>
  <p:slideViewPr>
    <p:cSldViewPr snapToGrid="0">
      <p:cViewPr varScale="1">
        <p:scale>
          <a:sx n="122" d="100"/>
          <a:sy n="122" d="100"/>
        </p:scale>
        <p:origin x="114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B8FDD-97C7-D848-882C-C9ED857CBD15}" type="datetimeFigureOut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01E11-8DB0-2C48-948D-E0FBA7417675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7310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01E11-8DB0-2C48-948D-E0FBA7417675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4214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46763E75-ED75-83CF-9985-3EEC3A7B2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6154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3E1429-B87F-7FF4-A63C-0757F3D64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309E5A5-A81E-72C9-FBF6-A9141D28F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3B7932-6169-8EB1-F74C-59B8664A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17F-E328-3C4E-BD46-C7B4BB979DB1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8DD027-7585-0FA4-B8A3-C865F006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BE206A-0E89-9327-5EF9-A872C3DC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4315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6887AB4-4377-338F-6459-89B20929D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2ADB795-3CFA-8A29-702F-E23B7608F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1775262-0C79-BFC2-5BE2-C2575C5D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3C3C-8269-C24C-97AC-07CDCFFE0063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CBC09A-7EC3-3AF5-500E-D435E4146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1D2812-7D9A-E17A-CC53-A3DA262C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3224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4C8E88-8524-4D3B-219F-B6098002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1D1C7"/>
                </a:solidFill>
                <a:latin typeface="Cooper Black" panose="0208090404030B020404" pitchFamily="18" charset="0"/>
              </a:defRPr>
            </a:lvl1pPr>
          </a:lstStyle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C5FDF5-0E92-5FA2-676C-CC11FE25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1D1C7"/>
                </a:solidFill>
                <a:latin typeface="Cooper Black" panose="0208090404030B020404" pitchFamily="18" charset="0"/>
              </a:defRPr>
            </a:lvl1pPr>
          </a:lstStyle>
          <a:p>
            <a:fld id="{44CB8D90-D153-C34A-89A9-D1F634E84BDA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61D1FB2F-F800-D8CE-2E89-971D5886F2BF}"/>
              </a:ext>
            </a:extLst>
          </p:cNvPr>
          <p:cNvSpPr/>
          <p:nvPr userDrawn="1"/>
        </p:nvSpPr>
        <p:spPr>
          <a:xfrm>
            <a:off x="104503" y="6356350"/>
            <a:ext cx="11978640" cy="365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AA726B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4944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95C166-F525-7B21-67FE-B1457683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D2E38A1-08A0-5604-904E-EC837BD38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1C4008C-EF21-E935-2861-0745A52C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A2D0-AA7D-3D49-9D8F-26777D233BD7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FF5FA97-42B7-F315-83B1-456FC645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A7359D-80FA-6A5D-0F4B-ABFFC331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016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1C9757-6EE0-37F8-032F-8B1C4058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D0EA29-D96C-70D2-4FBF-8D51E9012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8738EB3-8C5E-E6DE-3C05-6F1331624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93F3BF0-4EEE-238A-BCD5-BB8D4269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252C-0FC7-0B4B-B4CD-DD4FCBBFB3D0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813ADE6-A4A8-E91A-8D9B-86AC449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96F5C84-F182-2241-0AF8-A2C1AE7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17944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18CC46-4434-5DC1-EA69-61F1CD23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C7B5F30-F197-D782-E365-17F815C90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50DBCC1-CF89-878C-38BF-7D7DFEBDC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805B69A-9542-299D-9C58-8EF516393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EAE0678-BB83-45A1-DE24-6CE108D0C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93ADA2A-1537-53F6-5A4E-B347C8DF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ABDD-73AA-944C-9A49-BF8B989EF273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7BAA33A-D280-F829-F733-79C9666D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3D9CDF8-1F77-B535-FB46-0AF13202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5099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CF1F7-8E38-71FF-3A15-E70597B1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10265E4-40F2-0F0F-C9D4-221D8DE9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EBF8D-FAEC-244B-B106-690C611DB20E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E15C23-C14F-59D4-7ECF-878AF24E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8D5CC1F-C935-B3D5-CF62-8FD62EA5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4533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8A5B46-A807-6A33-3C44-F76D860A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9423" y="6356350"/>
            <a:ext cx="2743200" cy="365125"/>
          </a:xfrm>
        </p:spPr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814422-6C72-7357-2BF1-10FDD5E02830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2023 dessert39 web renewal project</a:t>
            </a:r>
            <a:endParaRPr lang="ko-KR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ED8AF117-B19A-A12B-958B-5413DD551934}"/>
              </a:ext>
            </a:extLst>
          </p:cNvPr>
          <p:cNvSpPr/>
          <p:nvPr userDrawn="1"/>
        </p:nvSpPr>
        <p:spPr>
          <a:xfrm>
            <a:off x="104503" y="6356350"/>
            <a:ext cx="11978640" cy="365125"/>
          </a:xfrm>
          <a:prstGeom prst="roundRect">
            <a:avLst>
              <a:gd name="adj" fmla="val 50000"/>
            </a:avLst>
          </a:prstGeom>
          <a:noFill/>
          <a:ln>
            <a:solidFill>
              <a:srgbClr val="AA72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6495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8B8A85-ED9F-7EBE-22F6-FF8DBBED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4DC1311-340F-2FA0-2E10-61797BFAA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FCCC60F-39BF-C41B-BA1D-C45C2003D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6C7D12-35A5-A8E0-AA2D-99676798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78D2F-AFCB-B04B-BB6F-BB39C4911E77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3C50DF3-1205-2D3A-CF1D-7F226677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BB54FF9-1845-773F-6B8A-7799838B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78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DD6C1C-60D5-B872-3B9E-FC441D28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320FF53-FE4A-84FF-B758-8EC1B727D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21FFBA2-B8AE-E733-D9EF-289FC4F16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A0E515-0F70-2E02-ABE7-97A50EB1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BB12-0818-5944-B093-4D7D54F3EC42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D5086E6-FD55-1C82-1D93-1E4B04C8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FE1D41-AD1D-1A8C-BEC9-BD416799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1075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8573C58-E422-6767-96BE-A1A98CD2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4135355-28C4-D10A-36DA-2CA0EDEAB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C947F6-AB4C-B62D-E2D8-C60EEE1E9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F881-09FA-A845-980A-F15CC37FF09B}" type="datetime1">
              <a:rPr kumimoji="1" lang="ko-KR" altLang="en-US" smtClean="0"/>
              <a:t>2023-07-30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7780CB-78E0-C7C7-7138-9548AA6D9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EFC1B0-10B3-D3D3-AEBE-25610DF84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8D90-D153-C34A-89A9-D1F634E84BD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9291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51383AC1-155E-06AC-C683-5BC4CB9C0B60}"/>
              </a:ext>
            </a:extLst>
          </p:cNvPr>
          <p:cNvSpPr/>
          <p:nvPr/>
        </p:nvSpPr>
        <p:spPr>
          <a:xfrm>
            <a:off x="525798" y="2485694"/>
            <a:ext cx="11140404" cy="4372305"/>
          </a:xfrm>
          <a:custGeom>
            <a:avLst/>
            <a:gdLst>
              <a:gd name="connsiteX0" fmla="*/ 5570202 w 11140404"/>
              <a:gd name="connsiteY0" fmla="*/ 0 h 4372305"/>
              <a:gd name="connsiteX1" fmla="*/ 11140404 w 11140404"/>
              <a:gd name="connsiteY1" fmla="*/ 3767534 h 4372305"/>
              <a:gd name="connsiteX2" fmla="*/ 11076223 w 11140404"/>
              <a:gd name="connsiteY2" fmla="*/ 4341292 h 4372305"/>
              <a:gd name="connsiteX3" fmla="*/ 11068035 w 11140404"/>
              <a:gd name="connsiteY3" fmla="*/ 4372305 h 4372305"/>
              <a:gd name="connsiteX4" fmla="*/ 72369 w 11140404"/>
              <a:gd name="connsiteY4" fmla="*/ 4372305 h 4372305"/>
              <a:gd name="connsiteX5" fmla="*/ 64181 w 11140404"/>
              <a:gd name="connsiteY5" fmla="*/ 4341292 h 4372305"/>
              <a:gd name="connsiteX6" fmla="*/ 0 w 11140404"/>
              <a:gd name="connsiteY6" fmla="*/ 3767534 h 4372305"/>
              <a:gd name="connsiteX7" fmla="*/ 5570202 w 11140404"/>
              <a:gd name="connsiteY7" fmla="*/ 0 h 43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40404" h="4372305">
                <a:moveTo>
                  <a:pt x="5570202" y="0"/>
                </a:moveTo>
                <a:cubicBezTo>
                  <a:pt x="8646540" y="0"/>
                  <a:pt x="11140404" y="1686782"/>
                  <a:pt x="11140404" y="3767534"/>
                </a:cubicBezTo>
                <a:cubicBezTo>
                  <a:pt x="11140404" y="3962605"/>
                  <a:pt x="11118485" y="4154213"/>
                  <a:pt x="11076223" y="4341292"/>
                </a:cubicBezTo>
                <a:lnTo>
                  <a:pt x="11068035" y="4372305"/>
                </a:lnTo>
                <a:lnTo>
                  <a:pt x="72369" y="4372305"/>
                </a:lnTo>
                <a:lnTo>
                  <a:pt x="64181" y="4341292"/>
                </a:lnTo>
                <a:cubicBezTo>
                  <a:pt x="21919" y="4154213"/>
                  <a:pt x="0" y="3962605"/>
                  <a:pt x="0" y="3767534"/>
                </a:cubicBezTo>
                <a:cubicBezTo>
                  <a:pt x="0" y="1686782"/>
                  <a:pt x="2493864" y="0"/>
                  <a:pt x="5570202" y="0"/>
                </a:cubicBezTo>
                <a:close/>
              </a:path>
            </a:pathLst>
          </a:custGeom>
          <a:solidFill>
            <a:srgbClr val="F6CB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2A432-02B1-3DD6-B2E0-0AB177995D2C}"/>
              </a:ext>
            </a:extLst>
          </p:cNvPr>
          <p:cNvSpPr txBox="1"/>
          <p:nvPr/>
        </p:nvSpPr>
        <p:spPr>
          <a:xfrm>
            <a:off x="4214648" y="4111502"/>
            <a:ext cx="5676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6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DESSERT 39</a:t>
            </a:r>
            <a:endParaRPr kumimoji="1" lang="ko-KR" altLang="en-US" sz="6000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4A22386-8E35-2BF9-F481-A1DFA4FA5667}"/>
              </a:ext>
            </a:extLst>
          </p:cNvPr>
          <p:cNvSpPr/>
          <p:nvPr/>
        </p:nvSpPr>
        <p:spPr>
          <a:xfrm>
            <a:off x="537817" y="1878581"/>
            <a:ext cx="3177915" cy="3100835"/>
          </a:xfrm>
          <a:prstGeom prst="ellipse">
            <a:avLst/>
          </a:prstGeom>
          <a:solidFill>
            <a:srgbClr val="E49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0661FC7F-514B-9EF9-F16D-0F6D7EFCC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814"/>
          <a:stretch/>
        </p:blipFill>
        <p:spPr>
          <a:xfrm>
            <a:off x="917099" y="2372141"/>
            <a:ext cx="2419350" cy="21141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58A7E-C6C4-0A1E-943A-40AD7A11D3D4}"/>
              </a:ext>
            </a:extLst>
          </p:cNvPr>
          <p:cNvSpPr txBox="1"/>
          <p:nvPr/>
        </p:nvSpPr>
        <p:spPr>
          <a:xfrm>
            <a:off x="4627513" y="5085354"/>
            <a:ext cx="427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2023</a:t>
            </a:r>
            <a:r>
              <a:rPr kumimoji="1" lang="ko-KR" altLang="en-US" dirty="0">
                <a:solidFill>
                  <a:schemeClr val="bg1"/>
                </a:solidFill>
              </a:rPr>
              <a:t> </a:t>
            </a:r>
            <a:r>
              <a:rPr kumimoji="1" lang="en-US" altLang="ko-KR" dirty="0">
                <a:solidFill>
                  <a:schemeClr val="bg1"/>
                </a:solidFill>
              </a:rPr>
              <a:t>WEB PAGE RENEWAL PROJECT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6D537-192A-056A-5E83-50BB709AFA90}"/>
              </a:ext>
            </a:extLst>
          </p:cNvPr>
          <p:cNvSpPr txBox="1"/>
          <p:nvPr/>
        </p:nvSpPr>
        <p:spPr>
          <a:xfrm>
            <a:off x="5724610" y="5471652"/>
            <a:ext cx="427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PARK, YE JIN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59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10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웹페이지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분석</a:t>
              </a:r>
              <a:endParaRPr lang="ko-KR" altLang="en-US" sz="1600" dirty="0" err="1">
                <a:solidFill>
                  <a:srgbClr val="F6CB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20" name="그림 20" descr="텍스트, 스크린샷, 웹사이트, 웹 페이지이(가) 표시된 사진&#10;&#10;자동 생성된 설명">
            <a:extLst>
              <a:ext uri="{FF2B5EF4-FFF2-40B4-BE49-F238E27FC236}">
                <a16:creationId xmlns:a16="http://schemas.microsoft.com/office/drawing/2014/main" id="{5AA5FD02-7AA2-2CE9-0C07-2C4427181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95" b="52853"/>
          <a:stretch/>
        </p:blipFill>
        <p:spPr>
          <a:xfrm>
            <a:off x="8501803" y="568632"/>
            <a:ext cx="1871255" cy="4469274"/>
          </a:xfrm>
          <a:prstGeom prst="rect">
            <a:avLst/>
          </a:prstGeom>
        </p:spPr>
      </p:pic>
      <p:pic>
        <p:nvPicPr>
          <p:cNvPr id="21" name="그림 20" descr="텍스트, 스크린샷, 웹사이트, 웹 페이지이(가) 표시된 사진&#10;&#10;자동 생성된 설명">
            <a:extLst>
              <a:ext uri="{FF2B5EF4-FFF2-40B4-BE49-F238E27FC236}">
                <a16:creationId xmlns:a16="http://schemas.microsoft.com/office/drawing/2014/main" id="{DF2F45A6-10A5-0ED7-D056-945EF3581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14" r="-330" b="-130"/>
          <a:stretch/>
        </p:blipFill>
        <p:spPr>
          <a:xfrm>
            <a:off x="9980739" y="1041810"/>
            <a:ext cx="1868183" cy="4940311"/>
          </a:xfrm>
          <a:prstGeom prst="rect">
            <a:avLst/>
          </a:prstGeom>
        </p:spPr>
      </p:pic>
      <p:pic>
        <p:nvPicPr>
          <p:cNvPr id="4" name="그림 4" descr="텍스트, 음식, 빵, 제빵 제품이(가) 표시된 사진&#10;&#10;자동 생성된 설명">
            <a:extLst>
              <a:ext uri="{FF2B5EF4-FFF2-40B4-BE49-F238E27FC236}">
                <a16:creationId xmlns:a16="http://schemas.microsoft.com/office/drawing/2014/main" id="{B01E0CEB-6567-7E85-A55F-781EC17F1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869" y="2031812"/>
            <a:ext cx="4340942" cy="2716162"/>
          </a:xfrm>
          <a:prstGeom prst="rect">
            <a:avLst/>
          </a:prstGeom>
        </p:spPr>
      </p:pic>
      <p:sp>
        <p:nvSpPr>
          <p:cNvPr id="76" name="TextBox 1">
            <a:extLst>
              <a:ext uri="{FF2B5EF4-FFF2-40B4-BE49-F238E27FC236}">
                <a16:creationId xmlns:a16="http://schemas.microsoft.com/office/drawing/2014/main" id="{7754BB3C-3F1D-F46F-1719-CA3A9DCC625C}"/>
              </a:ext>
            </a:extLst>
          </p:cNvPr>
          <p:cNvSpPr txBox="1"/>
          <p:nvPr/>
        </p:nvSpPr>
        <p:spPr>
          <a:xfrm>
            <a:off x="3410739" y="1928851"/>
            <a:ext cx="138691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TYPOGRAPHY</a:t>
            </a:r>
            <a:endParaRPr lang="ko-KR" altLang="en-US" sz="14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5D752FF1-50F2-6DAD-FDFD-C91B6B15E6C7}"/>
              </a:ext>
            </a:extLst>
          </p:cNvPr>
          <p:cNvSpPr/>
          <p:nvPr/>
        </p:nvSpPr>
        <p:spPr>
          <a:xfrm>
            <a:off x="3363534" y="2763093"/>
            <a:ext cx="1367297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solidFill>
                  <a:srgbClr val="202124"/>
                </a:solidFill>
                <a:latin typeface="Noto Sans KR"/>
                <a:ea typeface="Noto Sans KR"/>
              </a:rPr>
              <a:t> Noto Sans KR</a:t>
            </a:r>
            <a:endParaRPr lang="ko-KR" altLang="en-US" sz="1600" b="1">
              <a:latin typeface="Noto Sans KR"/>
              <a:ea typeface="나눔스퀘어 ExtraBold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35C7180A-BA42-7CE5-3546-F28E18808FB7}"/>
              </a:ext>
            </a:extLst>
          </p:cNvPr>
          <p:cNvSpPr/>
          <p:nvPr/>
        </p:nvSpPr>
        <p:spPr>
          <a:xfrm>
            <a:off x="3363534" y="4258132"/>
            <a:ext cx="2327969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" panose="020B0500000000000000" pitchFamily="34" charset="-127"/>
                <a:ea typeface="Noto Sans KR"/>
                <a:cs typeface="맑은 고딕 Semilight"/>
              </a:rPr>
              <a:t>16px ~ </a:t>
            </a:r>
            <a: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" panose="020B0500000000000000" pitchFamily="34" charset="-127"/>
                <a:ea typeface="Noto Sans KR"/>
                <a:cs typeface="맑은 고딕 Semilight"/>
              </a:rPr>
              <a:t>60px</a:t>
            </a: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8D703869-C16F-D86F-E3EF-28FBA3C3B3D8}"/>
              </a:ext>
            </a:extLst>
          </p:cNvPr>
          <p:cNvGrpSpPr/>
          <p:nvPr/>
        </p:nvGrpSpPr>
        <p:grpSpPr>
          <a:xfrm>
            <a:off x="1188834" y="3452835"/>
            <a:ext cx="698861" cy="824349"/>
            <a:chOff x="2487547" y="4009426"/>
            <a:chExt cx="698861" cy="824349"/>
          </a:xfrm>
        </p:grpSpPr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AFB8088B-6DCC-709D-E01B-A97B67671AAB}"/>
                </a:ext>
              </a:extLst>
            </p:cNvPr>
            <p:cNvSpPr/>
            <p:nvPr/>
          </p:nvSpPr>
          <p:spPr>
            <a:xfrm>
              <a:off x="2506599" y="4009426"/>
              <a:ext cx="679809" cy="816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0E0E0"/>
              </a:solidFill>
            </a:ln>
            <a:effectLst>
              <a:outerShdw blurRad="63500" dist="38100" dir="54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44468D1B-B885-339B-1CCA-4DC46A7E429A}"/>
                </a:ext>
              </a:extLst>
            </p:cNvPr>
            <p:cNvSpPr/>
            <p:nvPr/>
          </p:nvSpPr>
          <p:spPr>
            <a:xfrm>
              <a:off x="2520886" y="4009426"/>
              <a:ext cx="653318" cy="522654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06" name="TextBox 7">
              <a:extLst>
                <a:ext uri="{FF2B5EF4-FFF2-40B4-BE49-F238E27FC236}">
                  <a16:creationId xmlns:a16="http://schemas.microsoft.com/office/drawing/2014/main" id="{F2846D52-0A93-175D-9854-B44B7F8354C9}"/>
                </a:ext>
              </a:extLst>
            </p:cNvPr>
            <p:cNvSpPr txBox="1"/>
            <p:nvPr/>
          </p:nvSpPr>
          <p:spPr>
            <a:xfrm>
              <a:off x="2487547" y="4525998"/>
              <a:ext cx="67470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b="1" dirty="0">
                  <a:latin typeface="Arial"/>
                  <a:ea typeface="나눔스퀘어"/>
                  <a:cs typeface="Arial"/>
                </a:rPr>
                <a:t>Black</a:t>
              </a:r>
              <a:endParaRPr lang="en-US" altLang="ko-KR" sz="700" b="1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  <a:p>
              <a:r>
                <a:rPr lang="en-US" altLang="ko-KR" sz="700" dirty="0">
                  <a:latin typeface="Arial"/>
                  <a:ea typeface="나눔스퀘어"/>
                  <a:cs typeface="Arial"/>
                </a:rPr>
                <a:t>#000000</a:t>
              </a:r>
              <a:endParaRPr lang="ko-KR" altLang="en-US" sz="7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14">
            <a:extLst>
              <a:ext uri="{FF2B5EF4-FFF2-40B4-BE49-F238E27FC236}">
                <a16:creationId xmlns:a16="http://schemas.microsoft.com/office/drawing/2014/main" id="{EEE431FC-53D0-8B8C-E50F-E0B889DC3A3D}"/>
              </a:ext>
            </a:extLst>
          </p:cNvPr>
          <p:cNvSpPr txBox="1"/>
          <p:nvPr/>
        </p:nvSpPr>
        <p:spPr>
          <a:xfrm>
            <a:off x="1074534" y="3085757"/>
            <a:ext cx="97013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SUB COLOR</a:t>
            </a:r>
          </a:p>
        </p:txBody>
      </p: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F78A77E8-7066-5B9C-C7FD-87D2DB4AF425}"/>
              </a:ext>
            </a:extLst>
          </p:cNvPr>
          <p:cNvCxnSpPr>
            <a:cxnSpLocks/>
          </p:cNvCxnSpPr>
          <p:nvPr/>
        </p:nvCxnSpPr>
        <p:spPr>
          <a:xfrm flipH="1">
            <a:off x="1170274" y="3343901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14">
            <a:extLst>
              <a:ext uri="{FF2B5EF4-FFF2-40B4-BE49-F238E27FC236}">
                <a16:creationId xmlns:a16="http://schemas.microsoft.com/office/drawing/2014/main" id="{BD45038D-EB1E-D046-9F2D-7F74957D5C4B}"/>
              </a:ext>
            </a:extLst>
          </p:cNvPr>
          <p:cNvSpPr txBox="1"/>
          <p:nvPr/>
        </p:nvSpPr>
        <p:spPr>
          <a:xfrm>
            <a:off x="3374482" y="2437828"/>
            <a:ext cx="55816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FONT</a:t>
            </a:r>
          </a:p>
        </p:txBody>
      </p: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AEE8484A-95CA-B0DA-8A0E-83DFA02BB3B3}"/>
              </a:ext>
            </a:extLst>
          </p:cNvPr>
          <p:cNvCxnSpPr>
            <a:cxnSpLocks/>
          </p:cNvCxnSpPr>
          <p:nvPr/>
        </p:nvCxnSpPr>
        <p:spPr>
          <a:xfrm flipH="1">
            <a:off x="3430465" y="2722476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14">
            <a:extLst>
              <a:ext uri="{FF2B5EF4-FFF2-40B4-BE49-F238E27FC236}">
                <a16:creationId xmlns:a16="http://schemas.microsoft.com/office/drawing/2014/main" id="{9EFA3D3B-4027-D6A1-891C-2DF080CB3185}"/>
              </a:ext>
            </a:extLst>
          </p:cNvPr>
          <p:cNvSpPr txBox="1"/>
          <p:nvPr/>
        </p:nvSpPr>
        <p:spPr>
          <a:xfrm>
            <a:off x="3374482" y="3927645"/>
            <a:ext cx="48923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SIZE</a:t>
            </a:r>
          </a:p>
        </p:txBody>
      </p:sp>
      <p:cxnSp>
        <p:nvCxnSpPr>
          <p:cNvPr id="85" name="직선 연결선 84">
            <a:extLst>
              <a:ext uri="{FF2B5EF4-FFF2-40B4-BE49-F238E27FC236}">
                <a16:creationId xmlns:a16="http://schemas.microsoft.com/office/drawing/2014/main" id="{07685D5B-71E9-C77C-3DBC-971387F1906D}"/>
              </a:ext>
            </a:extLst>
          </p:cNvPr>
          <p:cNvCxnSpPr>
            <a:cxnSpLocks/>
          </p:cNvCxnSpPr>
          <p:nvPr/>
        </p:nvCxnSpPr>
        <p:spPr>
          <a:xfrm flipH="1">
            <a:off x="3430465" y="4212293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14">
            <a:extLst>
              <a:ext uri="{FF2B5EF4-FFF2-40B4-BE49-F238E27FC236}">
                <a16:creationId xmlns:a16="http://schemas.microsoft.com/office/drawing/2014/main" id="{94FA8461-CBD9-128C-C581-6EE9E4885E93}"/>
              </a:ext>
            </a:extLst>
          </p:cNvPr>
          <p:cNvSpPr txBox="1"/>
          <p:nvPr/>
        </p:nvSpPr>
        <p:spPr>
          <a:xfrm>
            <a:off x="1074534" y="1700409"/>
            <a:ext cx="1050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MAIN COLOR</a:t>
            </a:r>
          </a:p>
        </p:txBody>
      </p:sp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9153D44F-CAE9-761D-857C-D735520CFC57}"/>
              </a:ext>
            </a:extLst>
          </p:cNvPr>
          <p:cNvCxnSpPr>
            <a:cxnSpLocks/>
          </p:cNvCxnSpPr>
          <p:nvPr/>
        </p:nvCxnSpPr>
        <p:spPr>
          <a:xfrm flipH="1">
            <a:off x="1170274" y="1958553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FC323CF4-C41C-A90A-2D47-FC37C4BF9419}"/>
              </a:ext>
            </a:extLst>
          </p:cNvPr>
          <p:cNvGrpSpPr/>
          <p:nvPr/>
        </p:nvGrpSpPr>
        <p:grpSpPr>
          <a:xfrm>
            <a:off x="1188833" y="4838761"/>
            <a:ext cx="762383" cy="824349"/>
            <a:chOff x="2487546" y="5395352"/>
            <a:chExt cx="762383" cy="824349"/>
          </a:xfrm>
        </p:grpSpPr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78EBA168-D9BB-49AC-015F-50DEA66CF86C}"/>
                </a:ext>
              </a:extLst>
            </p:cNvPr>
            <p:cNvSpPr/>
            <p:nvPr/>
          </p:nvSpPr>
          <p:spPr>
            <a:xfrm>
              <a:off x="2506599" y="5395352"/>
              <a:ext cx="679809" cy="816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0E0E0"/>
              </a:solidFill>
            </a:ln>
            <a:effectLst>
              <a:outerShdw blurRad="63500" dist="38100" dir="54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E00201FA-8F28-A7F2-C291-13CC148E47FF}"/>
                </a:ext>
              </a:extLst>
            </p:cNvPr>
            <p:cNvSpPr/>
            <p:nvPr/>
          </p:nvSpPr>
          <p:spPr>
            <a:xfrm>
              <a:off x="2520886" y="5395352"/>
              <a:ext cx="653318" cy="5226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rgbClr val="01B2B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03" name="TextBox 20">
              <a:extLst>
                <a:ext uri="{FF2B5EF4-FFF2-40B4-BE49-F238E27FC236}">
                  <a16:creationId xmlns:a16="http://schemas.microsoft.com/office/drawing/2014/main" id="{83AE0DB2-A0F5-066F-6382-CFA44C2DA3A3}"/>
                </a:ext>
              </a:extLst>
            </p:cNvPr>
            <p:cNvSpPr txBox="1"/>
            <p:nvPr/>
          </p:nvSpPr>
          <p:spPr>
            <a:xfrm>
              <a:off x="2487546" y="5911924"/>
              <a:ext cx="762383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b="1" dirty="0">
                  <a:latin typeface="Arial"/>
                  <a:ea typeface="나눔스퀘어"/>
                  <a:cs typeface="Arial"/>
                </a:rPr>
                <a:t>Light Gray</a:t>
              </a:r>
              <a:endParaRPr lang="en-US" altLang="ko-KR" sz="700" b="1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  <a:p>
              <a:r>
                <a:rPr lang="en-US" sz="700" dirty="0">
                  <a:latin typeface="맑은 고딕"/>
                  <a:ea typeface="맑은 고딕"/>
                  <a:cs typeface="Arial"/>
                </a:rPr>
                <a:t>#</a:t>
              </a:r>
              <a:r>
                <a:rPr lang="en-US" sz="700" dirty="0">
                  <a:ea typeface="+mn-lt"/>
                  <a:cs typeface="+mn-lt"/>
                </a:rPr>
                <a:t>f4f5f7</a:t>
              </a:r>
              <a:endParaRPr lang="ko-KR" altLang="en-US" sz="700" dirty="0">
                <a:latin typeface="Arial"/>
                <a:ea typeface="나눔스퀘어"/>
                <a:cs typeface="Arial"/>
              </a:endParaRPr>
            </a:p>
          </p:txBody>
        </p:sp>
      </p:grpSp>
      <p:sp>
        <p:nvSpPr>
          <p:cNvPr id="90" name="TextBox 14">
            <a:extLst>
              <a:ext uri="{FF2B5EF4-FFF2-40B4-BE49-F238E27FC236}">
                <a16:creationId xmlns:a16="http://schemas.microsoft.com/office/drawing/2014/main" id="{8F6FE137-B994-579D-1795-3E88F46B5C3A}"/>
              </a:ext>
            </a:extLst>
          </p:cNvPr>
          <p:cNvSpPr txBox="1"/>
          <p:nvPr/>
        </p:nvSpPr>
        <p:spPr>
          <a:xfrm>
            <a:off x="1074534" y="4476436"/>
            <a:ext cx="109998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POINT COLOR</a:t>
            </a:r>
          </a:p>
        </p:txBody>
      </p: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3E20CE84-0A37-00E2-B517-7F926E3ECA42}"/>
              </a:ext>
            </a:extLst>
          </p:cNvPr>
          <p:cNvCxnSpPr>
            <a:cxnSpLocks/>
          </p:cNvCxnSpPr>
          <p:nvPr/>
        </p:nvCxnSpPr>
        <p:spPr>
          <a:xfrm flipH="1">
            <a:off x="1170274" y="4734580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23">
            <a:extLst>
              <a:ext uri="{FF2B5EF4-FFF2-40B4-BE49-F238E27FC236}">
                <a16:creationId xmlns:a16="http://schemas.microsoft.com/office/drawing/2014/main" id="{E9155F83-DDF8-3C80-2BD2-600A4D93DB64}"/>
              </a:ext>
            </a:extLst>
          </p:cNvPr>
          <p:cNvSpPr txBox="1"/>
          <p:nvPr/>
        </p:nvSpPr>
        <p:spPr>
          <a:xfrm>
            <a:off x="1124339" y="1191432"/>
            <a:ext cx="1563261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COLOR PALETTE</a:t>
            </a:r>
            <a:endParaRPr lang="ko-KR" altLang="en-US" sz="14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1CA218DB-8CC7-8BF9-995F-475C9FEF5FAB}"/>
              </a:ext>
            </a:extLst>
          </p:cNvPr>
          <p:cNvGrpSpPr/>
          <p:nvPr/>
        </p:nvGrpSpPr>
        <p:grpSpPr>
          <a:xfrm>
            <a:off x="1188057" y="2074540"/>
            <a:ext cx="698861" cy="823771"/>
            <a:chOff x="3320068" y="2622219"/>
            <a:chExt cx="698861" cy="823771"/>
          </a:xfrm>
        </p:grpSpPr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FDC0CEBC-97F3-F67C-5EAA-03B335F479C6}"/>
                </a:ext>
              </a:extLst>
            </p:cNvPr>
            <p:cNvSpPr/>
            <p:nvPr/>
          </p:nvSpPr>
          <p:spPr>
            <a:xfrm>
              <a:off x="3339120" y="2622219"/>
              <a:ext cx="679809" cy="816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0E0E0"/>
              </a:solidFill>
            </a:ln>
            <a:effectLst>
              <a:outerShdw blurRad="63500" dist="38100" dir="54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CAF4D68C-1EF4-0998-3D69-985C89721E5F}"/>
                </a:ext>
              </a:extLst>
            </p:cNvPr>
            <p:cNvSpPr/>
            <p:nvPr/>
          </p:nvSpPr>
          <p:spPr>
            <a:xfrm>
              <a:off x="3358169" y="2622219"/>
              <a:ext cx="636603" cy="5226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00" name="TextBox 27">
              <a:extLst>
                <a:ext uri="{FF2B5EF4-FFF2-40B4-BE49-F238E27FC236}">
                  <a16:creationId xmlns:a16="http://schemas.microsoft.com/office/drawing/2014/main" id="{50F95715-9130-57C5-96AC-53F6454CE698}"/>
                </a:ext>
              </a:extLst>
            </p:cNvPr>
            <p:cNvSpPr txBox="1"/>
            <p:nvPr/>
          </p:nvSpPr>
          <p:spPr>
            <a:xfrm>
              <a:off x="3320068" y="3138791"/>
              <a:ext cx="547476" cy="30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Arial" panose="020B0604020202020204" pitchFamily="34" charset="0"/>
                </a:rPr>
                <a:t>White</a:t>
              </a:r>
            </a:p>
            <a:p>
              <a:r>
                <a:rPr lang="en-US" altLang="ko-KR" sz="700" dirty="0">
                  <a:latin typeface="나눔스퀘어" panose="020B0600000101010101" pitchFamily="50" charset="-127"/>
                  <a:ea typeface="나눔스퀘어" panose="020B0600000101010101" pitchFamily="50" charset="-127"/>
                  <a:cs typeface="Arial" panose="020B0604020202020204" pitchFamily="34" charset="0"/>
                </a:rPr>
                <a:t>#</a:t>
              </a:r>
              <a:r>
                <a:rPr lang="en-US" altLang="ko-KR" sz="700" dirty="0" err="1">
                  <a:latin typeface="나눔스퀘어" panose="020B0600000101010101" pitchFamily="50" charset="-127"/>
                  <a:ea typeface="나눔스퀘어" panose="020B0600000101010101" pitchFamily="50" charset="-127"/>
                  <a:cs typeface="Arial" panose="020B0604020202020204" pitchFamily="34" charset="0"/>
                </a:rPr>
                <a:t>ffffff</a:t>
              </a:r>
              <a:endParaRPr lang="ko-KR" altLang="en-US" sz="70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90677319-2A14-16F8-95D2-6EDE6518E7E8}"/>
              </a:ext>
            </a:extLst>
          </p:cNvPr>
          <p:cNvSpPr/>
          <p:nvPr/>
        </p:nvSpPr>
        <p:spPr>
          <a:xfrm>
            <a:off x="3412695" y="3101076"/>
            <a:ext cx="174814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ea typeface="+mn-lt"/>
                <a:cs typeface="+mn-lt"/>
              </a:rPr>
              <a:t>Legend </a:t>
            </a:r>
            <a:r>
              <a:rPr lang="en-US" sz="1600" b="1" err="1">
                <a:ea typeface="+mn-lt"/>
                <a:cs typeface="+mn-lt"/>
              </a:rPr>
              <a:t>Dcca</a:t>
            </a:r>
            <a:endParaRPr lang="ko-KR" altLang="en-US" b="1">
              <a:ea typeface="나눔스퀘어 ExtraBold"/>
            </a:endParaRPr>
          </a:p>
          <a:p>
            <a:endParaRPr lang="en-US" altLang="ko-KR" sz="1600" b="1" dirty="0">
              <a:solidFill>
                <a:srgbClr val="202124"/>
              </a:solidFill>
              <a:latin typeface="Noto Sans KR"/>
              <a:ea typeface="Noto Sans KR"/>
            </a:endParaRPr>
          </a:p>
        </p:txBody>
      </p:sp>
    </p:spTree>
    <p:extLst>
      <p:ext uri="{BB962C8B-B14F-4D97-AF65-F5344CB8AC3E}">
        <p14:creationId xmlns:p14="http://schemas.microsoft.com/office/powerpoint/2010/main" val="4081105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11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웹페이지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장점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5" name="그림 5" descr="텍스트, 스크린샷, 컵, 커피이(가) 표시된 사진&#10;&#10;자동 생성된 설명">
            <a:extLst>
              <a:ext uri="{FF2B5EF4-FFF2-40B4-BE49-F238E27FC236}">
                <a16:creationId xmlns:a16="http://schemas.microsoft.com/office/drawing/2014/main" id="{11B505D0-E9BE-8548-CD50-8D78CF3AB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885" y="1374413"/>
            <a:ext cx="2743200" cy="3404531"/>
          </a:xfrm>
          <a:prstGeom prst="rect">
            <a:avLst/>
          </a:prstGeom>
        </p:spPr>
      </p:pic>
      <p:pic>
        <p:nvPicPr>
          <p:cNvPr id="6" name="그림 6" descr="텍스트, 스크린샷이(가) 표시된 사진&#10;&#10;자동 생성된 설명">
            <a:extLst>
              <a:ext uri="{FF2B5EF4-FFF2-40B4-BE49-F238E27FC236}">
                <a16:creationId xmlns:a16="http://schemas.microsoft.com/office/drawing/2014/main" id="{AA7BEAE9-7744-1AD0-1CF3-B2F1A3F38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691" y="1710603"/>
            <a:ext cx="5356941" cy="2551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96EBE-29C1-90FF-D061-0F045D7916D5}"/>
              </a:ext>
            </a:extLst>
          </p:cNvPr>
          <p:cNvSpPr txBox="1"/>
          <p:nvPr/>
        </p:nvSpPr>
        <p:spPr>
          <a:xfrm>
            <a:off x="3474064" y="5178322"/>
            <a:ext cx="100125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>
                <a:solidFill>
                  <a:srgbClr val="B88882"/>
                </a:solidFill>
                <a:latin typeface="Helvetica Neue"/>
                <a:ea typeface="Helvetica Neue"/>
                <a:cs typeface="Helvetica Neue"/>
              </a:rPr>
              <a:t>반응형 웹으로 어떤 해상도에도 유연하게 대응이 가능하다</a:t>
            </a:r>
            <a:r>
              <a:rPr lang="en-US" altLang="ko-KR">
                <a:solidFill>
                  <a:srgbClr val="B88882"/>
                </a:solidFill>
                <a:latin typeface="Helvetica Neue"/>
                <a:ea typeface="Helvetica Neue"/>
                <a:cs typeface="Helvetica Neue"/>
              </a:rPr>
              <a:t>. </a:t>
            </a:r>
            <a:endParaRPr lang="ko-KR" altLang="en-US">
              <a:solidFill>
                <a:srgbClr val="B88882"/>
              </a:solidFill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59772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12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웹페이지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장점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BF96EBE-29C1-90FF-D061-0F045D7916D5}"/>
              </a:ext>
            </a:extLst>
          </p:cNvPr>
          <p:cNvSpPr txBox="1"/>
          <p:nvPr/>
        </p:nvSpPr>
        <p:spPr>
          <a:xfrm>
            <a:off x="3457677" y="4965290"/>
            <a:ext cx="100125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err="1">
                <a:solidFill>
                  <a:srgbClr val="B88882"/>
                </a:solidFill>
                <a:ea typeface="+mn-lt"/>
                <a:cs typeface="+mn-lt"/>
              </a:rPr>
              <a:t>픽토그램과</a:t>
            </a:r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 </a:t>
            </a:r>
            <a:r>
              <a:rPr lang="ko-KR" altLang="en-US" err="1">
                <a:solidFill>
                  <a:srgbClr val="B88882"/>
                </a:solidFill>
                <a:ea typeface="+mn-lt"/>
                <a:cs typeface="+mn-lt"/>
              </a:rPr>
              <a:t>인포그래픽요소로</a:t>
            </a:r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 직관적이고 깔끔한 서브페이지</a:t>
            </a:r>
            <a:endParaRPr lang="en-US" altLang="ko-KR" dirty="0">
              <a:solidFill>
                <a:srgbClr val="B88882"/>
              </a:solidFill>
              <a:ea typeface="+mn-lt"/>
              <a:cs typeface="+mn-lt"/>
            </a:endParaRPr>
          </a:p>
        </p:txBody>
      </p:sp>
      <p:pic>
        <p:nvPicPr>
          <p:cNvPr id="4" name="그림 7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1038927C-DD6C-EC8C-C735-BA2CC48A4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175" y="2183015"/>
            <a:ext cx="4586748" cy="16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2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13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웹페이지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단점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C746B49-98A4-1F32-90E1-4DEFF1E304EC}"/>
              </a:ext>
            </a:extLst>
          </p:cNvPr>
          <p:cNvSpPr txBox="1"/>
          <p:nvPr/>
        </p:nvSpPr>
        <p:spPr>
          <a:xfrm>
            <a:off x="1089742" y="4670322"/>
            <a:ext cx="1001251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고유의 브랜드만의 컬러를 사용하여 한눈에 알아보기 쉽게 강조,</a:t>
            </a:r>
            <a:endParaRPr lang="ko-KR" altLang="en-US" dirty="0">
              <a:solidFill>
                <a:srgbClr val="B88882"/>
              </a:solidFill>
              <a:ea typeface="맑은 고딕" panose="020B0503020000020004" pitchFamily="34" charset="-127"/>
              <a:cs typeface="+mn-lt"/>
            </a:endParaRPr>
          </a:p>
          <a:p>
            <a:pPr algn="ctr"/>
            <a:r>
              <a:rPr lang="ko-KR" err="1">
                <a:solidFill>
                  <a:srgbClr val="B88882"/>
                </a:solidFill>
                <a:ea typeface="+mn-lt"/>
                <a:cs typeface="+mn-lt"/>
              </a:rPr>
              <a:t>메인페이지나</a:t>
            </a:r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 탭메뉴에서 찾아볼 수 없어 직접 </a:t>
            </a:r>
            <a:r>
              <a:rPr lang="ko-KR" err="1">
                <a:solidFill>
                  <a:srgbClr val="B88882"/>
                </a:solidFill>
                <a:ea typeface="+mn-lt"/>
                <a:cs typeface="+mn-lt"/>
              </a:rPr>
              <a:t>찾아야되는</a:t>
            </a:r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 </a:t>
            </a:r>
            <a:r>
              <a:rPr lang="ko-KR" err="1">
                <a:solidFill>
                  <a:srgbClr val="B88882"/>
                </a:solidFill>
                <a:ea typeface="+mn-lt"/>
                <a:cs typeface="+mn-lt"/>
              </a:rPr>
              <a:t>불편함이있음</a:t>
            </a:r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.</a:t>
            </a:r>
            <a:endParaRPr lang="ko-KR">
              <a:solidFill>
                <a:srgbClr val="B88882"/>
              </a:solidFill>
              <a:ea typeface="맑은 고딕"/>
            </a:endParaRPr>
          </a:p>
          <a:p>
            <a:pPr algn="ctr"/>
            <a:endParaRPr lang="ko-KR" altLang="en-US" dirty="0">
              <a:solidFill>
                <a:srgbClr val="B88882"/>
              </a:solidFill>
              <a:ea typeface="+mn-lt"/>
              <a:cs typeface="+mn-lt"/>
            </a:endParaRPr>
          </a:p>
        </p:txBody>
      </p:sp>
      <p:pic>
        <p:nvPicPr>
          <p:cNvPr id="6" name="그림 6" descr="텍스트, 스크린샷, 폰트, 디자인이(가) 표시된 사진&#10;&#10;자동 생성된 설명">
            <a:extLst>
              <a:ext uri="{FF2B5EF4-FFF2-40B4-BE49-F238E27FC236}">
                <a16:creationId xmlns:a16="http://schemas.microsoft.com/office/drawing/2014/main" id="{5ADA9658-D0E7-063E-BEE4-44814BB3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948" y="1654138"/>
            <a:ext cx="5545393" cy="21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6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14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웹페이지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단점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C746B49-98A4-1F32-90E1-4DEFF1E304EC}"/>
              </a:ext>
            </a:extLst>
          </p:cNvPr>
          <p:cNvSpPr txBox="1"/>
          <p:nvPr/>
        </p:nvSpPr>
        <p:spPr>
          <a:xfrm>
            <a:off x="1089742" y="4670322"/>
            <a:ext cx="1001251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베스트 메뉴를 깔끔하게 연출했으며 </a:t>
            </a:r>
            <a:r>
              <a:rPr lang="ko-KR" altLang="en-US" dirty="0" err="1">
                <a:solidFill>
                  <a:srgbClr val="B88882"/>
                </a:solidFill>
                <a:ea typeface="+mn-lt"/>
                <a:cs typeface="+mn-lt"/>
              </a:rPr>
              <a:t>마우스호버시</a:t>
            </a:r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 이벤트가 </a:t>
            </a:r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발생하지만,</a:t>
            </a:r>
            <a:endParaRPr lang="ko-KR" dirty="0">
              <a:solidFill>
                <a:srgbClr val="B88882"/>
              </a:solidFill>
              <a:ea typeface="맑은 고딕" panose="020B0503020000020004" pitchFamily="34" charset="-127"/>
              <a:cs typeface="+mn-lt"/>
            </a:endParaRPr>
          </a:p>
          <a:p>
            <a:pPr algn="ctr"/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이미지가 잘리는 현상이 있으며 슬라이드가 작동되지 않는다</a:t>
            </a:r>
            <a:r>
              <a:rPr lang="en-US" altLang="ko-KR" dirty="0">
                <a:solidFill>
                  <a:srgbClr val="B88882"/>
                </a:solidFill>
                <a:ea typeface="+mn-lt"/>
                <a:cs typeface="+mn-lt"/>
              </a:rPr>
              <a:t>.</a:t>
            </a:r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 </a:t>
            </a:r>
            <a:endParaRPr lang="ko-KR">
              <a:solidFill>
                <a:srgbClr val="B88882"/>
              </a:solidFill>
              <a:ea typeface="맑은 고딕"/>
            </a:endParaRPr>
          </a:p>
          <a:p>
            <a:pPr algn="ctr"/>
            <a:endParaRPr lang="ko-KR" altLang="en-US" dirty="0">
              <a:solidFill>
                <a:srgbClr val="B88882"/>
              </a:solidFill>
              <a:ea typeface="맑은 고딕"/>
            </a:endParaRPr>
          </a:p>
          <a:p>
            <a:pPr algn="ctr"/>
            <a:endParaRPr lang="ko-KR" altLang="en-US" dirty="0">
              <a:solidFill>
                <a:srgbClr val="B88882"/>
              </a:solidFill>
              <a:ea typeface="+mn-lt"/>
              <a:cs typeface="+mn-lt"/>
            </a:endParaRPr>
          </a:p>
        </p:txBody>
      </p:sp>
      <p:pic>
        <p:nvPicPr>
          <p:cNvPr id="4" name="그림 6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574B4A2E-0F85-A3EA-C7D2-0A9F92A04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142" y="1548196"/>
            <a:ext cx="5520812" cy="25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15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웹페이지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단점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C746B49-98A4-1F32-90E1-4DEFF1E304EC}"/>
              </a:ext>
            </a:extLst>
          </p:cNvPr>
          <p:cNvSpPr txBox="1"/>
          <p:nvPr/>
        </p:nvSpPr>
        <p:spPr>
          <a:xfrm>
            <a:off x="1024194" y="4604774"/>
            <a:ext cx="1001251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err="1">
                <a:solidFill>
                  <a:srgbClr val="B88882"/>
                </a:solidFill>
                <a:ea typeface="+mn-lt"/>
                <a:cs typeface="+mn-lt"/>
              </a:rPr>
              <a:t>매장찾기에서</a:t>
            </a:r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 검색을</a:t>
            </a:r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 할 수 </a:t>
            </a:r>
            <a:r>
              <a:rPr lang="ko-KR" altLang="en-US" dirty="0">
                <a:solidFill>
                  <a:srgbClr val="B88882"/>
                </a:solidFill>
                <a:ea typeface="+mn-lt"/>
                <a:cs typeface="+mn-lt"/>
              </a:rPr>
              <a:t>있어 </a:t>
            </a:r>
            <a:r>
              <a:rPr lang="ko-KR">
                <a:solidFill>
                  <a:srgbClr val="B88882"/>
                </a:solidFill>
                <a:ea typeface="+mn-lt"/>
                <a:cs typeface="+mn-lt"/>
              </a:rPr>
              <a:t>편리하지만,</a:t>
            </a:r>
            <a:endParaRPr lang="ko-KR">
              <a:solidFill>
                <a:srgbClr val="B88882"/>
              </a:solidFill>
              <a:ea typeface="맑은 고딕" panose="020B0503020000020004" pitchFamily="34" charset="-127"/>
              <a:cs typeface="+mn-lt"/>
            </a:endParaRPr>
          </a:p>
          <a:p>
            <a:pPr algn="ctr"/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마우스가 지도에 </a:t>
            </a:r>
            <a:r>
              <a:rPr lang="ko-KR" dirty="0" err="1">
                <a:solidFill>
                  <a:srgbClr val="B88882"/>
                </a:solidFill>
                <a:ea typeface="+mn-lt"/>
                <a:cs typeface="+mn-lt"/>
              </a:rPr>
              <a:t>위치할때</a:t>
            </a:r>
            <a:r>
              <a:rPr lang="ko-KR" dirty="0">
                <a:solidFill>
                  <a:srgbClr val="B88882"/>
                </a:solidFill>
                <a:ea typeface="+mn-lt"/>
                <a:cs typeface="+mn-lt"/>
              </a:rPr>
              <a:t> 매장안내 기능을 사용하지 못해 불편하다</a:t>
            </a:r>
            <a:r>
              <a:rPr lang="en-US" altLang="ko-KR" dirty="0">
                <a:solidFill>
                  <a:srgbClr val="B88882"/>
                </a:solidFill>
                <a:ea typeface="+mn-lt"/>
                <a:cs typeface="+mn-lt"/>
              </a:rPr>
              <a:t>.</a:t>
            </a:r>
            <a:endParaRPr lang="ko-KR">
              <a:solidFill>
                <a:srgbClr val="B88882"/>
              </a:solidFill>
              <a:ea typeface="맑은 고딕"/>
            </a:endParaRPr>
          </a:p>
          <a:p>
            <a:pPr algn="ctr"/>
            <a:endParaRPr lang="ko-KR" altLang="en-US" dirty="0">
              <a:solidFill>
                <a:srgbClr val="B88882"/>
              </a:solidFill>
              <a:ea typeface="맑은 고딕"/>
            </a:endParaRPr>
          </a:p>
          <a:p>
            <a:pPr algn="ctr"/>
            <a:endParaRPr lang="ko-KR" altLang="en-US" dirty="0">
              <a:solidFill>
                <a:srgbClr val="B88882"/>
              </a:solidFill>
              <a:ea typeface="맑은 고딕"/>
            </a:endParaRPr>
          </a:p>
          <a:p>
            <a:pPr algn="ctr"/>
            <a:endParaRPr lang="ko-KR" altLang="en-US" dirty="0">
              <a:solidFill>
                <a:srgbClr val="B88882"/>
              </a:solidFill>
              <a:ea typeface="+mn-lt"/>
              <a:cs typeface="+mn-lt"/>
            </a:endParaRPr>
          </a:p>
        </p:txBody>
      </p:sp>
      <p:pic>
        <p:nvPicPr>
          <p:cNvPr id="6" name="그림 6" descr="텍스트, 지도, 아틀라스이(가) 표시된 사진&#10;&#10;자동 생성된 설명">
            <a:extLst>
              <a:ext uri="{FF2B5EF4-FFF2-40B4-BE49-F238E27FC236}">
                <a16:creationId xmlns:a16="http://schemas.microsoft.com/office/drawing/2014/main" id="{2904FAA3-ABDF-68E8-B70A-C260DA1E2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916" y="1290675"/>
            <a:ext cx="7749458" cy="2719873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6005C1FE-52F4-7AF4-6F00-AAC63DCA7538}"/>
              </a:ext>
            </a:extLst>
          </p:cNvPr>
          <p:cNvSpPr/>
          <p:nvPr/>
        </p:nvSpPr>
        <p:spPr>
          <a:xfrm>
            <a:off x="6563032" y="1294580"/>
            <a:ext cx="2949677" cy="2834967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036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16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SWOT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분석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4" name="TextBox 1">
            <a:extLst>
              <a:ext uri="{FF2B5EF4-FFF2-40B4-BE49-F238E27FC236}">
                <a16:creationId xmlns:a16="http://schemas.microsoft.com/office/drawing/2014/main" id="{4D8DB152-43DF-9FA9-2170-A91ED20FFF20}"/>
              </a:ext>
            </a:extLst>
          </p:cNvPr>
          <p:cNvSpPr txBox="1"/>
          <p:nvPr/>
        </p:nvSpPr>
        <p:spPr>
          <a:xfrm>
            <a:off x="2820716" y="5004524"/>
            <a:ext cx="113543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solidFill>
                  <a:srgbClr val="F9DAD3"/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S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TRENGTH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/>
              <a:cs typeface="Pretendard SemiBold" panose="02000703000000020004" pitchFamily="2" charset="-127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106E54E-CEC9-1D77-80D2-CC3A343DC8D7}"/>
              </a:ext>
            </a:extLst>
          </p:cNvPr>
          <p:cNvSpPr txBox="1"/>
          <p:nvPr/>
        </p:nvSpPr>
        <p:spPr>
          <a:xfrm>
            <a:off x="4405227" y="1864748"/>
            <a:ext cx="127246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>
                <a:solidFill>
                  <a:srgbClr val="B88882"/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W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EAKNESS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/>
              <a:cs typeface="Pretendard SemiBold" panose="02000703000000020004" pitchFamily="2" charset="-127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EE6D363C-3005-A4AA-20D9-7B2E0185AC25}"/>
              </a:ext>
            </a:extLst>
          </p:cNvPr>
          <p:cNvSpPr txBox="1"/>
          <p:nvPr/>
        </p:nvSpPr>
        <p:spPr>
          <a:xfrm>
            <a:off x="8270550" y="1852391"/>
            <a:ext cx="78085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>
                <a:solidFill>
                  <a:srgbClr val="DBCDB5"/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T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REAT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/>
              <a:cs typeface="Pretendard SemiBold" panose="02000703000000020004" pitchFamily="2" charset="-127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08328B48-B3C9-4FFD-9821-1419C190E407}"/>
              </a:ext>
            </a:extLst>
          </p:cNvPr>
          <p:cNvSpPr txBox="1"/>
          <p:nvPr/>
        </p:nvSpPr>
        <p:spPr>
          <a:xfrm>
            <a:off x="6312765" y="5004524"/>
            <a:ext cx="1547218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dirty="0">
                <a:solidFill>
                  <a:srgbClr val="E4988D"/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O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/>
                <a:cs typeface="Pretendard SemiBold" panose="02000703000000020004" pitchFamily="2" charset="-127"/>
              </a:rPr>
              <a:t>PPORTUNITY</a:t>
            </a:r>
            <a:endParaRPr lang="ko-KR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/>
              <a:cs typeface="Pretendard SemiBold" panose="02000703000000020004" pitchFamily="2" charset="-127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4BAC22A4-85A2-492F-0A5C-8FCB5D46E212}"/>
              </a:ext>
            </a:extLst>
          </p:cNvPr>
          <p:cNvSpPr txBox="1"/>
          <p:nvPr/>
        </p:nvSpPr>
        <p:spPr>
          <a:xfrm>
            <a:off x="1970269" y="5429322"/>
            <a:ext cx="2831223" cy="61401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 깔끔한 브랜드 로고와 컬러를 활용한</a:t>
            </a:r>
            <a:endParaRPr lang="en-US" altLang="ko-KR" sz="1100" dirty="0">
              <a:solidFill>
                <a:srgbClr val="7F7F7F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sz="1100">
                <a:solidFill>
                  <a:srgbClr val="7F7F7F"/>
                </a:solidFill>
                <a:ea typeface="+mn-lt"/>
                <a:cs typeface="+mn-lt"/>
              </a:rPr>
              <a:t>가독성이 좋고 직관적인 웹페이지 디자인</a:t>
            </a:r>
            <a:endParaRPr lang="ko-KR">
              <a:solidFill>
                <a:srgbClr val="7F7F7F"/>
              </a:solidFill>
              <a:ea typeface="+mn-lt"/>
              <a:cs typeface="+mn-lt"/>
            </a:endParaRPr>
          </a:p>
          <a:p>
            <a:pPr marL="171450" indent="-1714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ko-KR" altLang="en-US" sz="1100" dirty="0">
              <a:solidFill>
                <a:srgbClr val="7F7F7F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97898C3-0F68-483C-58A4-4133F96E1FBF}"/>
              </a:ext>
            </a:extLst>
          </p:cNvPr>
          <p:cNvSpPr txBox="1"/>
          <p:nvPr/>
        </p:nvSpPr>
        <p:spPr>
          <a:xfrm>
            <a:off x="3787336" y="1431315"/>
            <a:ext cx="2781531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직관적이고 </a:t>
            </a:r>
            <a:r>
              <a:rPr lang="ko-KR" sz="1100" dirty="0" err="1">
                <a:solidFill>
                  <a:srgbClr val="7F7F7F"/>
                </a:solidFill>
                <a:ea typeface="+mn-lt"/>
                <a:cs typeface="+mn-lt"/>
              </a:rPr>
              <a:t>미니멀한</a:t>
            </a:r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 디자인에 치중하여</a:t>
            </a:r>
            <a:endParaRPr lang="en-US" altLang="ko-KR" sz="1100" dirty="0">
              <a:solidFill>
                <a:srgbClr val="7F7F7F"/>
              </a:solidFill>
              <a:ea typeface="나눔스퀘어" panose="020B0600000101010101" pitchFamily="50" charset="-127"/>
            </a:endParaRPr>
          </a:p>
          <a:p>
            <a:pPr algn="ctr"/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다소 정보가 부족한 서브페이지 </a:t>
            </a:r>
            <a:r>
              <a:rPr lang="ko-KR" altLang="en-US" sz="1100" dirty="0">
                <a:solidFill>
                  <a:srgbClr val="7F7F7F"/>
                </a:solidFill>
                <a:ea typeface="+mn-lt"/>
                <a:cs typeface="+mn-lt"/>
              </a:rPr>
              <a:t>콘텐츠</a:t>
            </a:r>
            <a:endParaRPr lang="en-US" dirty="0" err="1">
              <a:solidFill>
                <a:srgbClr val="7F7F7F"/>
              </a:solidFill>
              <a:ea typeface="맑은 고딕" panose="020F0502020204030204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8F3028DF-71AC-F32E-993A-2092C9F6F875}"/>
              </a:ext>
            </a:extLst>
          </p:cNvPr>
          <p:cNvSpPr txBox="1"/>
          <p:nvPr/>
        </p:nvSpPr>
        <p:spPr>
          <a:xfrm>
            <a:off x="5612262" y="5429322"/>
            <a:ext cx="2789546" cy="61401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 디저트 카페 브랜드 인지도 상승과 함께</a:t>
            </a:r>
            <a:endParaRPr lang="en-US" altLang="ko-KR" sz="1100" dirty="0">
              <a:solidFill>
                <a:srgbClr val="7F7F7F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고급스러운 이미지 마케팅</a:t>
            </a:r>
            <a:endParaRPr lang="en-US">
              <a:solidFill>
                <a:srgbClr val="7F7F7F"/>
              </a:solidFill>
              <a:ea typeface="맑은 고딕" panose="020F0502020204030204"/>
            </a:endParaRPr>
          </a:p>
          <a:p>
            <a:pPr marL="171450" indent="-171450" 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ko-KR" altLang="en-US" sz="1100" dirty="0">
              <a:solidFill>
                <a:srgbClr val="7F7F7F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E513A288-76FB-06FD-9B91-A6B60018D497}"/>
              </a:ext>
            </a:extLst>
          </p:cNvPr>
          <p:cNvSpPr txBox="1"/>
          <p:nvPr/>
        </p:nvSpPr>
        <p:spPr>
          <a:xfrm>
            <a:off x="7348672" y="1421280"/>
            <a:ext cx="2781531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Char char="•"/>
            </a:pPr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모바일 어플리케이션의 활발한 이용으로</a:t>
            </a:r>
            <a:endParaRPr lang="en-US" altLang="ko-KR" sz="1100" dirty="0">
              <a:solidFill>
                <a:srgbClr val="7F7F7F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sz="1100" dirty="0">
                <a:solidFill>
                  <a:srgbClr val="7F7F7F"/>
                </a:solidFill>
                <a:ea typeface="+mn-lt"/>
                <a:cs typeface="+mn-lt"/>
              </a:rPr>
              <a:t>홈페이지 방문자가 웹에서 앱으로 이탈</a:t>
            </a:r>
            <a:endParaRPr lang="en-US" dirty="0">
              <a:solidFill>
                <a:srgbClr val="7F7F7F"/>
              </a:solidFill>
              <a:ea typeface="맑은 고딕" panose="020F0502020204030204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C79727B7-9E41-1AD8-F07B-EAD41B493F84}"/>
              </a:ext>
            </a:extLst>
          </p:cNvPr>
          <p:cNvCxnSpPr>
            <a:cxnSpLocks/>
          </p:cNvCxnSpPr>
          <p:nvPr/>
        </p:nvCxnSpPr>
        <p:spPr>
          <a:xfrm flipV="1">
            <a:off x="6943319" y="3990352"/>
            <a:ext cx="0" cy="914099"/>
          </a:xfrm>
          <a:prstGeom prst="line">
            <a:avLst/>
          </a:prstGeom>
          <a:ln w="15875">
            <a:solidFill>
              <a:srgbClr val="12ADA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 22">
            <a:extLst>
              <a:ext uri="{FF2B5EF4-FFF2-40B4-BE49-F238E27FC236}">
                <a16:creationId xmlns:a16="http://schemas.microsoft.com/office/drawing/2014/main" id="{9982046F-8E23-749A-1457-A92C49679B80}"/>
              </a:ext>
            </a:extLst>
          </p:cNvPr>
          <p:cNvSpPr/>
          <p:nvPr/>
        </p:nvSpPr>
        <p:spPr>
          <a:xfrm flipV="1">
            <a:off x="4233723" y="2722313"/>
            <a:ext cx="1801318" cy="1801317"/>
          </a:xfrm>
          <a:prstGeom prst="ellipse">
            <a:avLst/>
          </a:prstGeom>
          <a:solidFill>
            <a:srgbClr val="B8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960DEFC-92BB-D3CD-4945-BA6409FC7B16}"/>
              </a:ext>
            </a:extLst>
          </p:cNvPr>
          <p:cNvSpPr/>
          <p:nvPr/>
        </p:nvSpPr>
        <p:spPr>
          <a:xfrm flipV="1">
            <a:off x="4233723" y="3622972"/>
            <a:ext cx="1801318" cy="900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77C8D74D-0568-246F-E73A-5EDCB537B8D2}"/>
              </a:ext>
            </a:extLst>
          </p:cNvPr>
          <p:cNvSpPr/>
          <p:nvPr/>
        </p:nvSpPr>
        <p:spPr>
          <a:xfrm flipV="1">
            <a:off x="7828738" y="2722313"/>
            <a:ext cx="1801318" cy="1801317"/>
          </a:xfrm>
          <a:prstGeom prst="ellipse">
            <a:avLst/>
          </a:prstGeom>
          <a:solidFill>
            <a:srgbClr val="DBC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D70D99E-747A-EBC1-B7BC-DB381A0B78CA}"/>
              </a:ext>
            </a:extLst>
          </p:cNvPr>
          <p:cNvSpPr/>
          <p:nvPr/>
        </p:nvSpPr>
        <p:spPr>
          <a:xfrm flipV="1">
            <a:off x="7828738" y="3622972"/>
            <a:ext cx="1801318" cy="900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34B01C9B-7DB7-9BB1-C4E4-0B7510BE06AA}"/>
              </a:ext>
            </a:extLst>
          </p:cNvPr>
          <p:cNvCxnSpPr>
            <a:cxnSpLocks/>
          </p:cNvCxnSpPr>
          <p:nvPr/>
        </p:nvCxnSpPr>
        <p:spPr>
          <a:xfrm>
            <a:off x="5134381" y="2339425"/>
            <a:ext cx="0" cy="615488"/>
          </a:xfrm>
          <a:prstGeom prst="line">
            <a:avLst/>
          </a:prstGeom>
          <a:ln w="15875">
            <a:solidFill>
              <a:srgbClr val="6A6FB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2BB02FB3-3C3E-F07F-0098-8386FF6AD33B}"/>
              </a:ext>
            </a:extLst>
          </p:cNvPr>
          <p:cNvCxnSpPr>
            <a:cxnSpLocks/>
          </p:cNvCxnSpPr>
          <p:nvPr/>
        </p:nvCxnSpPr>
        <p:spPr>
          <a:xfrm flipV="1">
            <a:off x="3385375" y="3990352"/>
            <a:ext cx="0" cy="914099"/>
          </a:xfrm>
          <a:prstGeom prst="line">
            <a:avLst/>
          </a:prstGeom>
          <a:ln w="15875">
            <a:solidFill>
              <a:srgbClr val="F7B80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타원 28">
            <a:extLst>
              <a:ext uri="{FF2B5EF4-FFF2-40B4-BE49-F238E27FC236}">
                <a16:creationId xmlns:a16="http://schemas.microsoft.com/office/drawing/2014/main" id="{587C242B-E395-9097-E456-4636A02442CC}"/>
              </a:ext>
            </a:extLst>
          </p:cNvPr>
          <p:cNvSpPr/>
          <p:nvPr/>
        </p:nvSpPr>
        <p:spPr>
          <a:xfrm>
            <a:off x="2439035" y="2709248"/>
            <a:ext cx="1801318" cy="1801317"/>
          </a:xfrm>
          <a:prstGeom prst="ellipse">
            <a:avLst/>
          </a:prstGeom>
          <a:solidFill>
            <a:srgbClr val="F1D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E9C32AD-B963-C6AE-9310-1532C3061819}"/>
              </a:ext>
            </a:extLst>
          </p:cNvPr>
          <p:cNvSpPr/>
          <p:nvPr/>
        </p:nvSpPr>
        <p:spPr>
          <a:xfrm>
            <a:off x="2439035" y="2709248"/>
            <a:ext cx="1801318" cy="900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EB30DFE2-709F-0A5C-9DCD-461C23C12F9F}"/>
              </a:ext>
            </a:extLst>
          </p:cNvPr>
          <p:cNvSpPr/>
          <p:nvPr/>
        </p:nvSpPr>
        <p:spPr>
          <a:xfrm>
            <a:off x="2721796" y="3033234"/>
            <a:ext cx="1240434" cy="12404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CBC9E3BB-EF8C-830B-7053-71A547C8E274}"/>
              </a:ext>
            </a:extLst>
          </p:cNvPr>
          <p:cNvSpPr/>
          <p:nvPr/>
        </p:nvSpPr>
        <p:spPr>
          <a:xfrm flipV="1">
            <a:off x="4506543" y="2972274"/>
            <a:ext cx="1240434" cy="12404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33B96B63-CFEF-6FED-970C-A92548BCCF81}"/>
              </a:ext>
            </a:extLst>
          </p:cNvPr>
          <p:cNvSpPr/>
          <p:nvPr/>
        </p:nvSpPr>
        <p:spPr>
          <a:xfrm>
            <a:off x="6027420" y="2722313"/>
            <a:ext cx="1801318" cy="1801317"/>
          </a:xfrm>
          <a:prstGeom prst="ellipse">
            <a:avLst/>
          </a:prstGeom>
          <a:solidFill>
            <a:srgbClr val="E49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A2CDB779-AF2D-5503-08F6-D9E1AE132AB3}"/>
              </a:ext>
            </a:extLst>
          </p:cNvPr>
          <p:cNvSpPr/>
          <p:nvPr/>
        </p:nvSpPr>
        <p:spPr>
          <a:xfrm>
            <a:off x="6027420" y="2722313"/>
            <a:ext cx="1801318" cy="900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8E949836-3DF6-41A8-D419-51175F4B6DE9}"/>
              </a:ext>
            </a:extLst>
          </p:cNvPr>
          <p:cNvSpPr/>
          <p:nvPr/>
        </p:nvSpPr>
        <p:spPr>
          <a:xfrm>
            <a:off x="6307862" y="3002754"/>
            <a:ext cx="1240434" cy="12404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5353D08C-0DD4-8C3E-543A-B11DB82279CD}"/>
              </a:ext>
            </a:extLst>
          </p:cNvPr>
          <p:cNvSpPr/>
          <p:nvPr/>
        </p:nvSpPr>
        <p:spPr>
          <a:xfrm flipV="1">
            <a:off x="8109179" y="3002754"/>
            <a:ext cx="1240434" cy="12404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7" name="그래픽 78" descr="연구">
            <a:extLst>
              <a:ext uri="{FF2B5EF4-FFF2-40B4-BE49-F238E27FC236}">
                <a16:creationId xmlns:a16="http://schemas.microsoft.com/office/drawing/2014/main" id="{B45881A4-730C-2462-3A24-7F68E3F050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9817" y="3392330"/>
            <a:ext cx="461283" cy="461283"/>
          </a:xfrm>
          <a:prstGeom prst="rect">
            <a:avLst/>
          </a:prstGeom>
        </p:spPr>
      </p:pic>
      <p:pic>
        <p:nvPicPr>
          <p:cNvPr id="38" name="그래픽 79" descr="경고">
            <a:extLst>
              <a:ext uri="{FF2B5EF4-FFF2-40B4-BE49-F238E27FC236}">
                <a16:creationId xmlns:a16="http://schemas.microsoft.com/office/drawing/2014/main" id="{6E121AE6-C57C-C17D-B026-AB28624250E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98755" y="3392330"/>
            <a:ext cx="461283" cy="461283"/>
          </a:xfrm>
          <a:prstGeom prst="rect">
            <a:avLst/>
          </a:prstGeom>
        </p:spPr>
      </p:pic>
      <p:pic>
        <p:nvPicPr>
          <p:cNvPr id="39" name="그래픽 80" descr="전구 및 기어">
            <a:extLst>
              <a:ext uri="{FF2B5EF4-FFF2-40B4-BE49-F238E27FC236}">
                <a16:creationId xmlns:a16="http://schemas.microsoft.com/office/drawing/2014/main" id="{00EE2785-D2FB-7D85-5883-5EAA23FD1E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45277" y="3422810"/>
            <a:ext cx="461283" cy="461283"/>
          </a:xfrm>
          <a:prstGeom prst="rect">
            <a:avLst/>
          </a:prstGeom>
        </p:spPr>
      </p:pic>
      <p:sp>
        <p:nvSpPr>
          <p:cNvPr id="40" name="타원 39">
            <a:extLst>
              <a:ext uri="{FF2B5EF4-FFF2-40B4-BE49-F238E27FC236}">
                <a16:creationId xmlns:a16="http://schemas.microsoft.com/office/drawing/2014/main" id="{88800859-8EE1-95AB-DB97-18AD80A6F7F5}"/>
              </a:ext>
            </a:extLst>
          </p:cNvPr>
          <p:cNvSpPr/>
          <p:nvPr/>
        </p:nvSpPr>
        <p:spPr>
          <a:xfrm>
            <a:off x="4971210" y="3429080"/>
            <a:ext cx="326342" cy="326342"/>
          </a:xfrm>
          <a:prstGeom prst="ellipse">
            <a:avLst/>
          </a:prstGeom>
          <a:solidFill>
            <a:schemeClr val="bg1"/>
          </a:solidFill>
          <a:ln w="6985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41" name="그래픽 83" descr="닫기">
            <a:extLst>
              <a:ext uri="{FF2B5EF4-FFF2-40B4-BE49-F238E27FC236}">
                <a16:creationId xmlns:a16="http://schemas.microsoft.com/office/drawing/2014/main" id="{70A24F42-7E98-5E25-C53E-9D51ABD6A1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34317" y="3492668"/>
            <a:ext cx="200128" cy="200129"/>
          </a:xfrm>
          <a:prstGeom prst="rect">
            <a:avLst/>
          </a:prstGeom>
        </p:spPr>
      </p:pic>
      <p:sp>
        <p:nvSpPr>
          <p:cNvPr id="42" name="타원 41">
            <a:extLst>
              <a:ext uri="{FF2B5EF4-FFF2-40B4-BE49-F238E27FC236}">
                <a16:creationId xmlns:a16="http://schemas.microsoft.com/office/drawing/2014/main" id="{69E2D233-033E-3718-3B50-80B05F3E8CEF}"/>
              </a:ext>
            </a:extLst>
          </p:cNvPr>
          <p:cNvSpPr/>
          <p:nvPr/>
        </p:nvSpPr>
        <p:spPr>
          <a:xfrm>
            <a:off x="4971210" y="3429561"/>
            <a:ext cx="326342" cy="326342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33D22C56-55D2-CDE2-BB14-8E69AE89E33A}"/>
              </a:ext>
            </a:extLst>
          </p:cNvPr>
          <p:cNvCxnSpPr>
            <a:cxnSpLocks/>
          </p:cNvCxnSpPr>
          <p:nvPr/>
        </p:nvCxnSpPr>
        <p:spPr>
          <a:xfrm>
            <a:off x="8733481" y="2339425"/>
            <a:ext cx="0" cy="615488"/>
          </a:xfrm>
          <a:prstGeom prst="line">
            <a:avLst/>
          </a:prstGeom>
          <a:ln w="15875">
            <a:solidFill>
              <a:srgbClr val="E90C8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52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17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구체적구현방안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68021E-E18A-DB4D-E817-303D9F807E30}"/>
              </a:ext>
            </a:extLst>
          </p:cNvPr>
          <p:cNvSpPr txBox="1"/>
          <p:nvPr/>
        </p:nvSpPr>
        <p:spPr>
          <a:xfrm>
            <a:off x="3410739" y="1928851"/>
            <a:ext cx="1386918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TYPOGRAPHY</a:t>
            </a:r>
            <a:endParaRPr lang="ko-KR" altLang="en-US" sz="14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169BC532-05E9-BC01-4F3B-C3FF539227E2}"/>
              </a:ext>
            </a:extLst>
          </p:cNvPr>
          <p:cNvSpPr/>
          <p:nvPr/>
        </p:nvSpPr>
        <p:spPr>
          <a:xfrm>
            <a:off x="3363534" y="2763093"/>
            <a:ext cx="1030347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1" dirty="0" err="1">
                <a:latin typeface="Noto Sans KR"/>
                <a:ea typeface="나눔스퀘어 ExtraBold"/>
              </a:rPr>
              <a:t>Pretenard</a:t>
            </a:r>
            <a:endParaRPr lang="ko-KR" dirty="0" err="1"/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A272376-9DB9-51A7-53AB-F768DA10DC04}"/>
              </a:ext>
            </a:extLst>
          </p:cNvPr>
          <p:cNvSpPr/>
          <p:nvPr/>
        </p:nvSpPr>
        <p:spPr>
          <a:xfrm>
            <a:off x="3363534" y="4258132"/>
            <a:ext cx="2327969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"/>
                <a:ea typeface="Noto Sans KR"/>
                <a:cs typeface="맑은 고딕 Semilight"/>
              </a:rPr>
              <a:t>16px ~ </a:t>
            </a:r>
            <a:r>
              <a:rPr lang="en-US" altLang="ko-KR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KR"/>
                <a:ea typeface="Noto Sans KR"/>
                <a:cs typeface="맑은 고딕 Semilight"/>
              </a:rPr>
              <a:t>70px</a:t>
            </a:r>
            <a:endParaRPr lang="en-US" altLang="ko-KR" sz="3500" b="1" dirty="0">
              <a:solidFill>
                <a:schemeClr val="tx1">
                  <a:lumMod val="75000"/>
                  <a:lumOff val="25000"/>
                </a:schemeClr>
              </a:solidFill>
              <a:latin typeface="Noto Sans KR" panose="020B0500000000000000" pitchFamily="34" charset="-127"/>
              <a:ea typeface="Noto Sans KR"/>
              <a:cs typeface="맑은 고딕 Semilight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067DEA74-914E-733A-3A89-590D93E95588}"/>
              </a:ext>
            </a:extLst>
          </p:cNvPr>
          <p:cNvGrpSpPr/>
          <p:nvPr/>
        </p:nvGrpSpPr>
        <p:grpSpPr>
          <a:xfrm>
            <a:off x="1188834" y="3452835"/>
            <a:ext cx="698861" cy="824349"/>
            <a:chOff x="2487547" y="4009426"/>
            <a:chExt cx="698861" cy="824349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BE40572E-E5F9-3F53-95B3-95E471783C3A}"/>
                </a:ext>
              </a:extLst>
            </p:cNvPr>
            <p:cNvSpPr/>
            <p:nvPr/>
          </p:nvSpPr>
          <p:spPr>
            <a:xfrm>
              <a:off x="2506599" y="4009426"/>
              <a:ext cx="679809" cy="816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0E0E0"/>
              </a:solidFill>
            </a:ln>
            <a:effectLst>
              <a:outerShdw blurRad="63500" dist="38100" dir="54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4A30BECA-B665-CE0E-2646-C58EEE884213}"/>
                </a:ext>
              </a:extLst>
            </p:cNvPr>
            <p:cNvSpPr/>
            <p:nvPr/>
          </p:nvSpPr>
          <p:spPr>
            <a:xfrm>
              <a:off x="2520886" y="4009426"/>
              <a:ext cx="653318" cy="5226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50" name="TextBox 7">
              <a:extLst>
                <a:ext uri="{FF2B5EF4-FFF2-40B4-BE49-F238E27FC236}">
                  <a16:creationId xmlns:a16="http://schemas.microsoft.com/office/drawing/2014/main" id="{22BAF08C-2BBF-28E9-3AEE-067342B0A1E8}"/>
                </a:ext>
              </a:extLst>
            </p:cNvPr>
            <p:cNvSpPr txBox="1"/>
            <p:nvPr/>
          </p:nvSpPr>
          <p:spPr>
            <a:xfrm>
              <a:off x="2487547" y="4525998"/>
              <a:ext cx="67470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b="1" dirty="0">
                  <a:latin typeface="Arial"/>
                  <a:ea typeface="나눔스퀘어"/>
                  <a:cs typeface="Arial"/>
                </a:rPr>
                <a:t>Green</a:t>
              </a:r>
              <a:endParaRPr lang="en-US" altLang="ko-KR" sz="700" b="1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  <a:p>
              <a:r>
                <a:rPr lang="en-US" altLang="ko-KR" sz="700" dirty="0">
                  <a:latin typeface="Arial"/>
                  <a:ea typeface="나눔스퀘어"/>
                  <a:cs typeface="Arial"/>
                </a:rPr>
                <a:t>#</a:t>
              </a:r>
              <a:r>
                <a:rPr lang="en-US" sz="700" dirty="0">
                  <a:ea typeface="+mn-lt"/>
                  <a:cs typeface="+mn-lt"/>
                </a:rPr>
                <a:t>617f69</a:t>
              </a:r>
              <a:endParaRPr lang="ko-KR" altLang="en-US" sz="7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14">
            <a:extLst>
              <a:ext uri="{FF2B5EF4-FFF2-40B4-BE49-F238E27FC236}">
                <a16:creationId xmlns:a16="http://schemas.microsoft.com/office/drawing/2014/main" id="{9B052D30-284D-CF99-1486-C40D4CEFF6D1}"/>
              </a:ext>
            </a:extLst>
          </p:cNvPr>
          <p:cNvSpPr txBox="1"/>
          <p:nvPr/>
        </p:nvSpPr>
        <p:spPr>
          <a:xfrm>
            <a:off x="1074534" y="3085757"/>
            <a:ext cx="97013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SUB COLOR</a:t>
            </a: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8EB72284-7DC1-1E8D-C5E5-1D356BBC6D69}"/>
              </a:ext>
            </a:extLst>
          </p:cNvPr>
          <p:cNvCxnSpPr>
            <a:cxnSpLocks/>
          </p:cNvCxnSpPr>
          <p:nvPr/>
        </p:nvCxnSpPr>
        <p:spPr>
          <a:xfrm flipH="1">
            <a:off x="1170274" y="3343901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14">
            <a:extLst>
              <a:ext uri="{FF2B5EF4-FFF2-40B4-BE49-F238E27FC236}">
                <a16:creationId xmlns:a16="http://schemas.microsoft.com/office/drawing/2014/main" id="{FD65899E-300D-3E32-C0E0-6E1F0EE39C52}"/>
              </a:ext>
            </a:extLst>
          </p:cNvPr>
          <p:cNvSpPr txBox="1"/>
          <p:nvPr/>
        </p:nvSpPr>
        <p:spPr>
          <a:xfrm>
            <a:off x="3374482" y="2437828"/>
            <a:ext cx="55816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FONT</a:t>
            </a:r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C3ECB5DA-332A-43DD-D7B7-039F16A05DA5}"/>
              </a:ext>
            </a:extLst>
          </p:cNvPr>
          <p:cNvCxnSpPr>
            <a:cxnSpLocks/>
          </p:cNvCxnSpPr>
          <p:nvPr/>
        </p:nvCxnSpPr>
        <p:spPr>
          <a:xfrm flipH="1">
            <a:off x="3430465" y="2722476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14">
            <a:extLst>
              <a:ext uri="{FF2B5EF4-FFF2-40B4-BE49-F238E27FC236}">
                <a16:creationId xmlns:a16="http://schemas.microsoft.com/office/drawing/2014/main" id="{F3C6BB35-F06C-740B-02A8-41E820F14096}"/>
              </a:ext>
            </a:extLst>
          </p:cNvPr>
          <p:cNvSpPr txBox="1"/>
          <p:nvPr/>
        </p:nvSpPr>
        <p:spPr>
          <a:xfrm>
            <a:off x="3374482" y="3927645"/>
            <a:ext cx="48923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SIZE</a:t>
            </a:r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1F155E08-ED20-1910-E1E1-135EEDDFBBEE}"/>
              </a:ext>
            </a:extLst>
          </p:cNvPr>
          <p:cNvCxnSpPr>
            <a:cxnSpLocks/>
          </p:cNvCxnSpPr>
          <p:nvPr/>
        </p:nvCxnSpPr>
        <p:spPr>
          <a:xfrm flipH="1">
            <a:off x="3430465" y="4212293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4">
            <a:extLst>
              <a:ext uri="{FF2B5EF4-FFF2-40B4-BE49-F238E27FC236}">
                <a16:creationId xmlns:a16="http://schemas.microsoft.com/office/drawing/2014/main" id="{25400706-D921-6629-854D-7629131EA08C}"/>
              </a:ext>
            </a:extLst>
          </p:cNvPr>
          <p:cNvSpPr txBox="1"/>
          <p:nvPr/>
        </p:nvSpPr>
        <p:spPr>
          <a:xfrm>
            <a:off x="1074534" y="1700409"/>
            <a:ext cx="1050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MAIN COLOR</a:t>
            </a:r>
          </a:p>
        </p:txBody>
      </p: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0E769446-472A-AF7F-9EB4-303DACB76F53}"/>
              </a:ext>
            </a:extLst>
          </p:cNvPr>
          <p:cNvCxnSpPr>
            <a:cxnSpLocks/>
          </p:cNvCxnSpPr>
          <p:nvPr/>
        </p:nvCxnSpPr>
        <p:spPr>
          <a:xfrm flipH="1">
            <a:off x="1170274" y="1958553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4AE45AFE-DE78-2580-F490-D295E4CD2A42}"/>
              </a:ext>
            </a:extLst>
          </p:cNvPr>
          <p:cNvGrpSpPr/>
          <p:nvPr/>
        </p:nvGrpSpPr>
        <p:grpSpPr>
          <a:xfrm>
            <a:off x="1188833" y="4838761"/>
            <a:ext cx="762383" cy="824349"/>
            <a:chOff x="2487546" y="5395352"/>
            <a:chExt cx="762383" cy="824349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D7F3F66C-8DFD-D138-F65F-70B9240AE362}"/>
                </a:ext>
              </a:extLst>
            </p:cNvPr>
            <p:cNvSpPr/>
            <p:nvPr/>
          </p:nvSpPr>
          <p:spPr>
            <a:xfrm>
              <a:off x="2506599" y="5395352"/>
              <a:ext cx="679809" cy="816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0E0E0"/>
              </a:solidFill>
            </a:ln>
            <a:effectLst>
              <a:outerShdw blurRad="63500" dist="38100" dir="54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id="{00DA35C3-C684-9BBC-1766-A81D97A9FAE5}"/>
                </a:ext>
              </a:extLst>
            </p:cNvPr>
            <p:cNvSpPr/>
            <p:nvPr/>
          </p:nvSpPr>
          <p:spPr>
            <a:xfrm>
              <a:off x="2520886" y="5395352"/>
              <a:ext cx="653318" cy="5226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rgbClr val="01B2B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1" name="TextBox 20">
              <a:extLst>
                <a:ext uri="{FF2B5EF4-FFF2-40B4-BE49-F238E27FC236}">
                  <a16:creationId xmlns:a16="http://schemas.microsoft.com/office/drawing/2014/main" id="{3BD065A5-2763-3853-C869-4FC1401EB714}"/>
                </a:ext>
              </a:extLst>
            </p:cNvPr>
            <p:cNvSpPr txBox="1"/>
            <p:nvPr/>
          </p:nvSpPr>
          <p:spPr>
            <a:xfrm>
              <a:off x="2487546" y="5911924"/>
              <a:ext cx="762383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b="1" dirty="0">
                  <a:latin typeface="Arial"/>
                  <a:ea typeface="나눔스퀘어"/>
                  <a:cs typeface="Arial"/>
                </a:rPr>
                <a:t>Light </a:t>
              </a:r>
              <a:r>
                <a:rPr lang="en-US" sz="700" b="1" dirty="0"/>
                <a:t>beige</a:t>
              </a:r>
              <a:endParaRPr lang="en-US" altLang="ko-KR" sz="700" b="1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endParaRPr>
            </a:p>
            <a:p>
              <a:r>
                <a:rPr lang="en-US" sz="700" dirty="0">
                  <a:latin typeface="맑은 고딕"/>
                  <a:ea typeface="맑은 고딕"/>
                  <a:cs typeface="Arial"/>
                </a:rPr>
                <a:t>#</a:t>
              </a:r>
              <a:r>
                <a:rPr lang="en-US" sz="700" dirty="0">
                  <a:ea typeface="+mn-lt"/>
                  <a:cs typeface="+mn-lt"/>
                </a:rPr>
                <a:t>f9e8bc</a:t>
              </a:r>
              <a:endParaRPr lang="en-US" altLang="ko-KR" sz="700" dirty="0">
                <a:latin typeface="맑은 고딕"/>
                <a:ea typeface="맑은 고딕"/>
                <a:cs typeface="Arial"/>
              </a:endParaRPr>
            </a:p>
          </p:txBody>
        </p:sp>
      </p:grpSp>
      <p:sp>
        <p:nvSpPr>
          <p:cNvPr id="74" name="TextBox 14">
            <a:extLst>
              <a:ext uri="{FF2B5EF4-FFF2-40B4-BE49-F238E27FC236}">
                <a16:creationId xmlns:a16="http://schemas.microsoft.com/office/drawing/2014/main" id="{EA0E0B36-9E22-2C6D-D2D3-0961E5016425}"/>
              </a:ext>
            </a:extLst>
          </p:cNvPr>
          <p:cNvSpPr txBox="1"/>
          <p:nvPr/>
        </p:nvSpPr>
        <p:spPr>
          <a:xfrm>
            <a:off x="1074534" y="4476436"/>
            <a:ext cx="109998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Pretendard SemiBold" panose="02000703000000020004" pitchFamily="50" charset="-127"/>
              </a:rPr>
              <a:t>POINT COLOR</a:t>
            </a:r>
          </a:p>
        </p:txBody>
      </p: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EF9630B6-90AA-CF36-CD29-D57D9D498E40}"/>
              </a:ext>
            </a:extLst>
          </p:cNvPr>
          <p:cNvCxnSpPr>
            <a:cxnSpLocks/>
          </p:cNvCxnSpPr>
          <p:nvPr/>
        </p:nvCxnSpPr>
        <p:spPr>
          <a:xfrm flipH="1">
            <a:off x="1170274" y="4734580"/>
            <a:ext cx="187405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23">
            <a:extLst>
              <a:ext uri="{FF2B5EF4-FFF2-40B4-BE49-F238E27FC236}">
                <a16:creationId xmlns:a16="http://schemas.microsoft.com/office/drawing/2014/main" id="{A3DE4C3E-362A-AFED-0B32-FAACEF51C3EE}"/>
              </a:ext>
            </a:extLst>
          </p:cNvPr>
          <p:cNvSpPr txBox="1"/>
          <p:nvPr/>
        </p:nvSpPr>
        <p:spPr>
          <a:xfrm>
            <a:off x="1124339" y="1191432"/>
            <a:ext cx="1563261" cy="3077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COLOR PALETTE</a:t>
            </a:r>
            <a:endParaRPr lang="ko-KR" altLang="en-US" sz="14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75E2C949-D5B2-64D6-50AF-75E4EDEA7976}"/>
              </a:ext>
            </a:extLst>
          </p:cNvPr>
          <p:cNvGrpSpPr/>
          <p:nvPr/>
        </p:nvGrpSpPr>
        <p:grpSpPr>
          <a:xfrm>
            <a:off x="1188057" y="2074540"/>
            <a:ext cx="698861" cy="823771"/>
            <a:chOff x="3320068" y="2622219"/>
            <a:chExt cx="698861" cy="823771"/>
          </a:xfrm>
        </p:grpSpPr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754AD38A-01AE-7D5D-DEA4-B3F67CFA475B}"/>
                </a:ext>
              </a:extLst>
            </p:cNvPr>
            <p:cNvSpPr/>
            <p:nvPr/>
          </p:nvSpPr>
          <p:spPr>
            <a:xfrm>
              <a:off x="3339120" y="2622219"/>
              <a:ext cx="679809" cy="81664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0E0E0"/>
              </a:solidFill>
            </a:ln>
            <a:effectLst>
              <a:outerShdw blurRad="63500" dist="38100" dir="54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F63B499D-8D2A-5F36-486F-B42845D08EF0}"/>
                </a:ext>
              </a:extLst>
            </p:cNvPr>
            <p:cNvSpPr/>
            <p:nvPr/>
          </p:nvSpPr>
          <p:spPr>
            <a:xfrm>
              <a:off x="3358169" y="2622219"/>
              <a:ext cx="636603" cy="5226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2" name="TextBox 27">
              <a:extLst>
                <a:ext uri="{FF2B5EF4-FFF2-40B4-BE49-F238E27FC236}">
                  <a16:creationId xmlns:a16="http://schemas.microsoft.com/office/drawing/2014/main" id="{C77D0C5F-D299-D9A4-5710-401831BB52FE}"/>
                </a:ext>
              </a:extLst>
            </p:cNvPr>
            <p:cNvSpPr txBox="1"/>
            <p:nvPr/>
          </p:nvSpPr>
          <p:spPr>
            <a:xfrm>
              <a:off x="3320068" y="3138791"/>
              <a:ext cx="547476" cy="30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700" b="1" dirty="0"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Arial" panose="020B0604020202020204" pitchFamily="34" charset="0"/>
                </a:rPr>
                <a:t>White</a:t>
              </a:r>
            </a:p>
            <a:p>
              <a:r>
                <a:rPr lang="en-US" altLang="ko-KR" sz="700" dirty="0">
                  <a:latin typeface="나눔스퀘어" panose="020B0600000101010101" pitchFamily="50" charset="-127"/>
                  <a:ea typeface="나눔스퀘어" panose="020B0600000101010101" pitchFamily="50" charset="-127"/>
                  <a:cs typeface="Arial" panose="020B0604020202020204" pitchFamily="34" charset="0"/>
                </a:rPr>
                <a:t>#</a:t>
              </a:r>
              <a:r>
                <a:rPr lang="en-US" altLang="ko-KR" sz="700" dirty="0" err="1">
                  <a:latin typeface="나눔스퀘어" panose="020B0600000101010101" pitchFamily="50" charset="-127"/>
                  <a:ea typeface="나눔스퀘어" panose="020B0600000101010101" pitchFamily="50" charset="-127"/>
                  <a:cs typeface="Arial" panose="020B0604020202020204" pitchFamily="34" charset="0"/>
                </a:rPr>
                <a:t>ffffff</a:t>
              </a:r>
              <a:endParaRPr lang="ko-KR" altLang="en-US" sz="700" dirty="0">
                <a:latin typeface="나눔스퀘어" panose="020B0600000101010101" pitchFamily="50" charset="-127"/>
                <a:ea typeface="나눔스퀘어" panose="020B060000010101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A2FF93CA-FD80-40E6-2B48-11FB680D303E}"/>
              </a:ext>
            </a:extLst>
          </p:cNvPr>
          <p:cNvSpPr/>
          <p:nvPr/>
        </p:nvSpPr>
        <p:spPr>
          <a:xfrm>
            <a:off x="3412695" y="3101076"/>
            <a:ext cx="174814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ea typeface="맑은 고딕"/>
              </a:rPr>
              <a:t>Titan one</a:t>
            </a:r>
          </a:p>
          <a:p>
            <a:endParaRPr lang="en-US" altLang="ko-KR" sz="1600" b="1" dirty="0">
              <a:solidFill>
                <a:srgbClr val="202124"/>
              </a:solidFill>
              <a:latin typeface="Noto Sans KR"/>
              <a:ea typeface="Noto Sans KR"/>
            </a:endParaRPr>
          </a:p>
        </p:txBody>
      </p:sp>
      <p:pic>
        <p:nvPicPr>
          <p:cNvPr id="87" name="Picture 4" descr="관련 이미지">
            <a:extLst>
              <a:ext uri="{FF2B5EF4-FFF2-40B4-BE49-F238E27FC236}">
                <a16:creationId xmlns:a16="http://schemas.microsoft.com/office/drawing/2014/main" id="{5E43B85E-72D7-8B7D-8F0D-D2638BDF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2001" y="888863"/>
            <a:ext cx="4408270" cy="404411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타원 88">
            <a:extLst>
              <a:ext uri="{FF2B5EF4-FFF2-40B4-BE49-F238E27FC236}">
                <a16:creationId xmlns:a16="http://schemas.microsoft.com/office/drawing/2014/main" id="{CA645A95-3FD1-75C7-0CC2-B5965CCB81E1}"/>
              </a:ext>
            </a:extLst>
          </p:cNvPr>
          <p:cNvSpPr/>
          <p:nvPr/>
        </p:nvSpPr>
        <p:spPr>
          <a:xfrm>
            <a:off x="6817032" y="958645"/>
            <a:ext cx="2261419" cy="22286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285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18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구체적구현방안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F9A88A8-A542-CF71-56F3-51D613778A00}"/>
              </a:ext>
            </a:extLst>
          </p:cNvPr>
          <p:cNvSpPr txBox="1"/>
          <p:nvPr/>
        </p:nvSpPr>
        <p:spPr>
          <a:xfrm>
            <a:off x="1409290" y="1581355"/>
            <a:ext cx="966838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ko-KR" altLang="en-US" dirty="0" err="1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비주얼에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영상을 삽입하여 방문자의 시선을 집중시키겠습니다</a:t>
            </a:r>
            <a:r>
              <a:rPr lang="en-US" altLang="ko-KR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.</a:t>
            </a:r>
            <a:endParaRPr lang="ko-KR" altLang="en-US" dirty="0">
              <a:solidFill>
                <a:srgbClr val="E4988D"/>
              </a:solidFill>
              <a:ea typeface="맑은 고딕"/>
            </a:endParaRPr>
          </a:p>
          <a:p>
            <a:pPr marL="285750" indent="-285750">
              <a:buFont typeface="Wingdings"/>
              <a:buChar char="§"/>
            </a:pPr>
            <a:endParaRPr lang="en-US" altLang="ko-KR" dirty="0">
              <a:solidFill>
                <a:srgbClr val="E4988D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Wingdings"/>
              <a:buChar char="§"/>
            </a:pPr>
            <a:r>
              <a:rPr lang="ko-KR" altLang="en-US" dirty="0" err="1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메인페이지의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이미지와 애니메이션을 넣어 보다 더 역동적이게 만들겠습니다</a:t>
            </a:r>
            <a:r>
              <a:rPr lang="en-US" altLang="ko-KR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.</a:t>
            </a:r>
          </a:p>
          <a:p>
            <a:pPr marL="285750" indent="-285750">
              <a:buFont typeface="Wingdings"/>
              <a:buChar char="§"/>
            </a:pPr>
            <a:endParaRPr lang="en-US" dirty="0">
              <a:solidFill>
                <a:srgbClr val="E4988D"/>
              </a:solidFill>
              <a:ea typeface="맑은 고딕"/>
            </a:endParaRPr>
          </a:p>
          <a:p>
            <a:pPr marL="285750" indent="-285750">
              <a:buFont typeface="Arial"/>
              <a:buChar char="•"/>
            </a:pP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디저트를 연상시킬 수 있는 컬러인 (#</a:t>
            </a:r>
            <a:r>
              <a:rPr lang="en-US" altLang="ko-KR" dirty="0">
                <a:solidFill>
                  <a:srgbClr val="B88882"/>
                </a:solidFill>
                <a:ea typeface="+mn-lt"/>
                <a:cs typeface="+mn-lt"/>
              </a:rPr>
              <a:t>f9e8bc</a:t>
            </a:r>
            <a:r>
              <a:rPr lang="en-US" altLang="ko-KR" dirty="0">
                <a:solidFill>
                  <a:srgbClr val="E4988D"/>
                </a:solidFill>
                <a:latin typeface="맑은 고딕"/>
                <a:ea typeface="맑은 고딕"/>
                <a:cs typeface="+mn-lt"/>
              </a:rPr>
              <a:t>)을 </a:t>
            </a:r>
            <a:r>
              <a:rPr lang="en-US" altLang="ko-KR" err="1">
                <a:solidFill>
                  <a:srgbClr val="E4988D"/>
                </a:solidFill>
                <a:latin typeface="맑은 고딕"/>
                <a:ea typeface="맑은 고딕"/>
                <a:cs typeface="+mn-lt"/>
              </a:rPr>
              <a:t>사용하여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달콤하고 따뜻한 이미지를 나타내겠습니다</a:t>
            </a:r>
            <a:r>
              <a:rPr lang="en-US" altLang="ko-KR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. </a:t>
            </a:r>
            <a:endParaRPr lang="en-US">
              <a:ea typeface="맑은 고딕" panose="020F0502020204030204"/>
            </a:endParaRPr>
          </a:p>
          <a:p>
            <a:pPr marL="285750" indent="-285750">
              <a:buFont typeface="Wingdings"/>
              <a:buChar char="§"/>
            </a:pPr>
            <a:endParaRPr lang="en-US" altLang="ko-KR" dirty="0">
              <a:solidFill>
                <a:srgbClr val="E4988D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Wingdings"/>
              <a:buChar char="§"/>
            </a:pP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면과 곡선의 요소인 아치형과 타원형을 더해 부드러운 이미지를 더하겠습니다</a:t>
            </a:r>
            <a:r>
              <a:rPr lang="en-US" altLang="ko-KR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.</a:t>
            </a:r>
          </a:p>
          <a:p>
            <a:pPr marL="285750" indent="-285750">
              <a:buFont typeface="Wingdings"/>
              <a:buChar char="§"/>
            </a:pPr>
            <a:endParaRPr lang="en-US" altLang="ko-KR" dirty="0">
              <a:solidFill>
                <a:srgbClr val="E4988D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Wingdings"/>
              <a:buChar char="§"/>
            </a:pP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가맹점 안내 서브페이지를 추가하겠습니다</a:t>
            </a:r>
            <a:r>
              <a:rPr lang="en-US" altLang="ko-KR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.</a:t>
            </a:r>
          </a:p>
          <a:p>
            <a:pPr marL="285750" indent="-285750">
              <a:buFont typeface="Wingdings"/>
              <a:buChar char="§"/>
            </a:pPr>
            <a:endParaRPr lang="en-US" altLang="ko-KR" dirty="0">
              <a:solidFill>
                <a:srgbClr val="E4988D"/>
              </a:solidFill>
              <a:latin typeface="Helvetica Neue"/>
              <a:ea typeface="Helvetica Neue"/>
              <a:cs typeface="Helvetica Neue"/>
            </a:endParaRPr>
          </a:p>
          <a:p>
            <a:pPr marL="285750" indent="-285750">
              <a:buFont typeface="Wingdings"/>
              <a:buChar char="§"/>
            </a:pPr>
            <a:r>
              <a:rPr lang="ko-KR" altLang="en-US" dirty="0">
                <a:solidFill>
                  <a:srgbClr val="E4988D"/>
                </a:solidFill>
                <a:ea typeface="맑은 고딕"/>
              </a:rPr>
              <a:t>가격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ko-KR" altLang="en-US" dirty="0">
                <a:solidFill>
                  <a:srgbClr val="E4988D"/>
                </a:solidFill>
                <a:ea typeface="맑은 고딕"/>
              </a:rPr>
              <a:t>및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ko-KR" altLang="en-US" dirty="0">
                <a:solidFill>
                  <a:srgbClr val="E4988D"/>
                </a:solidFill>
                <a:ea typeface="맑은 고딕"/>
              </a:rPr>
              <a:t>영양정보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ko-KR" altLang="en-US" dirty="0">
                <a:solidFill>
                  <a:srgbClr val="E4988D"/>
                </a:solidFill>
                <a:ea typeface="맑은 고딕"/>
              </a:rPr>
              <a:t>등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ko-KR" altLang="en-US" dirty="0">
                <a:solidFill>
                  <a:srgbClr val="E4988D"/>
                </a:solidFill>
                <a:ea typeface="맑은 고딕"/>
              </a:rPr>
              <a:t>상품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ko-KR" altLang="en-US" dirty="0">
                <a:solidFill>
                  <a:srgbClr val="E4988D"/>
                </a:solidFill>
                <a:ea typeface="맑은 고딕"/>
              </a:rPr>
              <a:t>상세정보를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ko-KR" altLang="en-US" dirty="0">
                <a:solidFill>
                  <a:srgbClr val="E4988D"/>
                </a:solidFill>
                <a:ea typeface="맑은 고딕"/>
              </a:rPr>
              <a:t>추가</a:t>
            </a:r>
            <a:r>
              <a:rPr lang="ko-KR" altLang="en-US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 </a:t>
            </a:r>
            <a:r>
              <a:rPr lang="ko-KR" altLang="en-US" dirty="0">
                <a:solidFill>
                  <a:srgbClr val="E4988D"/>
                </a:solidFill>
                <a:ea typeface="맑은 고딕"/>
              </a:rPr>
              <a:t>기재하겠습니다</a:t>
            </a:r>
            <a:r>
              <a:rPr lang="en-US" altLang="ko-KR" dirty="0">
                <a:solidFill>
                  <a:srgbClr val="E4988D"/>
                </a:solidFill>
                <a:latin typeface="Helvetica Neue"/>
                <a:ea typeface="Helvetica Neue"/>
                <a:cs typeface="Helvetica Neue"/>
              </a:rPr>
              <a:t>.</a:t>
            </a:r>
          </a:p>
          <a:p>
            <a:pPr marL="285750" indent="-285750">
              <a:buFont typeface="Wingdings"/>
              <a:buChar char="§"/>
            </a:pPr>
            <a:endParaRPr lang="en-US" altLang="ko-KR" dirty="0">
              <a:solidFill>
                <a:srgbClr val="E4988D"/>
              </a:solidFill>
              <a:latin typeface="Helvetica Neue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40082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19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와이어프레임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4" name="그림 4" descr="텍스트, 스크린샷, 도표, 폰트이(가) 표시된 사진&#10;&#10;자동 생성된 설명">
            <a:extLst>
              <a:ext uri="{FF2B5EF4-FFF2-40B4-BE49-F238E27FC236}">
                <a16:creationId xmlns:a16="http://schemas.microsoft.com/office/drawing/2014/main" id="{755B1E7D-E0F1-BED5-7B92-0FAB09342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88" b="37387"/>
          <a:stretch/>
        </p:blipFill>
        <p:spPr>
          <a:xfrm>
            <a:off x="1042614" y="617793"/>
            <a:ext cx="2708012" cy="5367810"/>
          </a:xfrm>
          <a:prstGeom prst="rect">
            <a:avLst/>
          </a:prstGeom>
        </p:spPr>
      </p:pic>
      <p:pic>
        <p:nvPicPr>
          <p:cNvPr id="5" name="그림 5" descr="텍스트, 스크린샷, 도표, 디자인이(가) 표시된 사진&#10;&#10;자동 생성된 설명">
            <a:extLst>
              <a:ext uri="{FF2B5EF4-FFF2-40B4-BE49-F238E27FC236}">
                <a16:creationId xmlns:a16="http://schemas.microsoft.com/office/drawing/2014/main" id="{0A574D47-5A58-C743-AC53-BE9F0062B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313" y="1396180"/>
            <a:ext cx="2728860" cy="4590025"/>
          </a:xfrm>
          <a:prstGeom prst="rect">
            <a:avLst/>
          </a:prstGeom>
        </p:spPr>
      </p:pic>
      <p:pic>
        <p:nvPicPr>
          <p:cNvPr id="6" name="그림 4" descr="텍스트, 스크린샷, 도표, 폰트이(가) 표시된 사진&#10;&#10;자동 생성된 설명">
            <a:extLst>
              <a:ext uri="{FF2B5EF4-FFF2-40B4-BE49-F238E27FC236}">
                <a16:creationId xmlns:a16="http://schemas.microsoft.com/office/drawing/2014/main" id="{26EE01C8-BC4D-A677-06D0-43B775A4E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883" r="-288" b="-90"/>
          <a:stretch/>
        </p:blipFill>
        <p:spPr>
          <a:xfrm>
            <a:off x="4074227" y="2436763"/>
            <a:ext cx="2855495" cy="3556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4EE8D-1FFF-F29E-5964-8A5BE292EFA7}"/>
              </a:ext>
            </a:extLst>
          </p:cNvPr>
          <p:cNvSpPr txBox="1"/>
          <p:nvPr/>
        </p:nvSpPr>
        <p:spPr>
          <a:xfrm>
            <a:off x="1040580" y="196645"/>
            <a:ext cx="23105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 dirty="0">
                <a:ea typeface="맑은 고딕"/>
              </a:rPr>
              <a:t>MAIN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FB047-905A-0132-8C65-DDF172020F7C}"/>
              </a:ext>
            </a:extLst>
          </p:cNvPr>
          <p:cNvSpPr txBox="1"/>
          <p:nvPr/>
        </p:nvSpPr>
        <p:spPr>
          <a:xfrm>
            <a:off x="8103418" y="925870"/>
            <a:ext cx="23105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 dirty="0">
                <a:ea typeface="맑은 고딕"/>
              </a:rPr>
              <a:t>SUB</a:t>
            </a:r>
          </a:p>
        </p:txBody>
      </p:sp>
    </p:spTree>
    <p:extLst>
      <p:ext uri="{BB962C8B-B14F-4D97-AF65-F5344CB8AC3E}">
        <p14:creationId xmlns:p14="http://schemas.microsoft.com/office/powerpoint/2010/main" val="934051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DE1ABBDE-9740-A8AB-3A31-1EA43EF7C537}"/>
              </a:ext>
            </a:extLst>
          </p:cNvPr>
          <p:cNvSpPr/>
          <p:nvPr/>
        </p:nvSpPr>
        <p:spPr>
          <a:xfrm>
            <a:off x="598167" y="0"/>
            <a:ext cx="10995666" cy="3162763"/>
          </a:xfrm>
          <a:custGeom>
            <a:avLst/>
            <a:gdLst>
              <a:gd name="connsiteX0" fmla="*/ 0 w 10995666"/>
              <a:gd name="connsiteY0" fmla="*/ 0 h 3162763"/>
              <a:gd name="connsiteX1" fmla="*/ 10995666 w 10995666"/>
              <a:gd name="connsiteY1" fmla="*/ 0 h 3162763"/>
              <a:gd name="connsiteX2" fmla="*/ 10954868 w 10995666"/>
              <a:gd name="connsiteY2" fmla="*/ 154519 h 3162763"/>
              <a:gd name="connsiteX3" fmla="*/ 5497833 w 10995666"/>
              <a:gd name="connsiteY3" fmla="*/ 3162763 h 3162763"/>
              <a:gd name="connsiteX4" fmla="*/ 40798 w 10995666"/>
              <a:gd name="connsiteY4" fmla="*/ 154519 h 3162763"/>
              <a:gd name="connsiteX5" fmla="*/ 0 w 10995666"/>
              <a:gd name="connsiteY5" fmla="*/ 0 h 31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95666" h="3162763">
                <a:moveTo>
                  <a:pt x="0" y="0"/>
                </a:moveTo>
                <a:lnTo>
                  <a:pt x="10995666" y="0"/>
                </a:lnTo>
                <a:lnTo>
                  <a:pt x="10954868" y="154519"/>
                </a:lnTo>
                <a:cubicBezTo>
                  <a:pt x="10435468" y="1871321"/>
                  <a:pt x="8189629" y="3162763"/>
                  <a:pt x="5497833" y="3162763"/>
                </a:cubicBezTo>
                <a:cubicBezTo>
                  <a:pt x="2806037" y="3162763"/>
                  <a:pt x="560198" y="1871321"/>
                  <a:pt x="40798" y="154519"/>
                </a:cubicBezTo>
                <a:lnTo>
                  <a:pt x="0" y="0"/>
                </a:lnTo>
                <a:close/>
              </a:path>
            </a:pathLst>
          </a:custGeom>
          <a:solidFill>
            <a:srgbClr val="F6CB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6D537-192A-056A-5E83-50BB709AFA90}"/>
              </a:ext>
            </a:extLst>
          </p:cNvPr>
          <p:cNvSpPr txBox="1"/>
          <p:nvPr/>
        </p:nvSpPr>
        <p:spPr>
          <a:xfrm>
            <a:off x="6016522" y="4301583"/>
            <a:ext cx="427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PARK TE JIN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0661FC7F-514B-9EF9-F16D-0F6D7EFCC0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5814"/>
          <a:stretch/>
        </p:blipFill>
        <p:spPr>
          <a:xfrm>
            <a:off x="4634117" y="255713"/>
            <a:ext cx="2764810" cy="2415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209A7-128F-7366-7244-8C66FA05B566}"/>
              </a:ext>
            </a:extLst>
          </p:cNvPr>
          <p:cNvSpPr txBox="1"/>
          <p:nvPr/>
        </p:nvSpPr>
        <p:spPr>
          <a:xfrm>
            <a:off x="814778" y="4670915"/>
            <a:ext cx="2498726" cy="89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디저트</a:t>
            </a:r>
            <a:r>
              <a:rPr lang="en-US" altLang="ko-KR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39</a:t>
            </a: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소개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요구사항 분석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홈페이지 방문자 분석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F698F-EDC1-4778-A3B1-05EF632DB873}"/>
              </a:ext>
            </a:extLst>
          </p:cNvPr>
          <p:cNvSpPr txBox="1"/>
          <p:nvPr/>
        </p:nvSpPr>
        <p:spPr>
          <a:xfrm>
            <a:off x="3613745" y="4216623"/>
            <a:ext cx="22715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AA726B"/>
                </a:solidFill>
                <a:latin typeface="Andalus" panose="02020603050405020304" pitchFamily="18" charset="-78"/>
                <a:ea typeface="나눔스퀘어" panose="020B0600000101010101" pitchFamily="50" charset="-127"/>
                <a:cs typeface="Andalus" panose="02020603050405020304" pitchFamily="18" charset="-78"/>
              </a:rPr>
              <a:t>TARGET ANALYSIS</a:t>
            </a:r>
            <a:endParaRPr lang="ko-KR" altLang="en-US" sz="1700" dirty="0">
              <a:solidFill>
                <a:srgbClr val="AA726B"/>
              </a:solidFill>
              <a:latin typeface="Andalus" panose="02020603050405020304" pitchFamily="18" charset="-78"/>
              <a:ea typeface="나눔스퀘어" panose="020B0600000101010101" pitchFamily="50" charset="-127"/>
              <a:cs typeface="Andalus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A49CF-8CEF-0F26-9E84-F2ED38449D25}"/>
              </a:ext>
            </a:extLst>
          </p:cNvPr>
          <p:cNvSpPr txBox="1"/>
          <p:nvPr/>
        </p:nvSpPr>
        <p:spPr>
          <a:xfrm>
            <a:off x="3585899" y="4712397"/>
            <a:ext cx="2271569" cy="61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타겟 설정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페르소나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A1025-EEC7-E24D-A987-7919175662B9}"/>
              </a:ext>
            </a:extLst>
          </p:cNvPr>
          <p:cNvSpPr txBox="1"/>
          <p:nvPr/>
        </p:nvSpPr>
        <p:spPr>
          <a:xfrm>
            <a:off x="6463943" y="4226877"/>
            <a:ext cx="249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AA726B"/>
                </a:solidFill>
                <a:latin typeface="Andalus" panose="02020603050405020304" pitchFamily="18" charset="-78"/>
                <a:ea typeface="나눔스퀘어" panose="020B0600000101010101" pitchFamily="50" charset="-127"/>
                <a:cs typeface="Andalus" panose="02020603050405020304" pitchFamily="18" charset="-78"/>
              </a:rPr>
              <a:t>BENCH MAKING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342DC-103B-6C4C-B3CB-A251E5F7E597}"/>
              </a:ext>
            </a:extLst>
          </p:cNvPr>
          <p:cNvSpPr txBox="1"/>
          <p:nvPr/>
        </p:nvSpPr>
        <p:spPr>
          <a:xfrm>
            <a:off x="6129863" y="4712397"/>
            <a:ext cx="2498725" cy="89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홈페이지 분석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홈페이지 장</a:t>
            </a:r>
            <a:r>
              <a:rPr lang="en-US" altLang="ko-KR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/</a:t>
            </a: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단점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SWOT </a:t>
            </a: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분석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D6CB1-E153-7A45-1761-1B488AE2ED32}"/>
              </a:ext>
            </a:extLst>
          </p:cNvPr>
          <p:cNvSpPr txBox="1"/>
          <p:nvPr/>
        </p:nvSpPr>
        <p:spPr>
          <a:xfrm>
            <a:off x="8872234" y="4211052"/>
            <a:ext cx="24860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AA726B"/>
                </a:solidFill>
                <a:latin typeface="Andalus" panose="02020603050405020304" pitchFamily="18" charset="-78"/>
                <a:ea typeface="나눔스퀘어" panose="020B0600000101010101" pitchFamily="50" charset="-127"/>
                <a:cs typeface="Andalus" panose="02020603050405020304" pitchFamily="18" charset="-78"/>
              </a:rPr>
              <a:t>RENEWAL</a:t>
            </a:r>
            <a:r>
              <a:rPr lang="ko-KR" altLang="en-US" sz="1700" dirty="0">
                <a:solidFill>
                  <a:srgbClr val="AA726B"/>
                </a:solidFill>
                <a:latin typeface="Andalus" panose="02020603050405020304" pitchFamily="18" charset="-78"/>
                <a:ea typeface="나눔스퀘어" panose="020B0600000101010101" pitchFamily="50" charset="-127"/>
                <a:cs typeface="Andalus" panose="02020603050405020304" pitchFamily="18" charset="-78"/>
              </a:rPr>
              <a:t> </a:t>
            </a:r>
            <a:r>
              <a:rPr lang="en-US" altLang="ko-KR" sz="1700" dirty="0">
                <a:solidFill>
                  <a:srgbClr val="AA726B"/>
                </a:solidFill>
                <a:latin typeface="Andalus" panose="02020603050405020304" pitchFamily="18" charset="-78"/>
                <a:ea typeface="나눔스퀘어" panose="020B0600000101010101" pitchFamily="50" charset="-127"/>
                <a:cs typeface="Andalus" panose="02020603050405020304" pitchFamily="18" charset="-78"/>
              </a:rPr>
              <a:t>CONCEPT</a:t>
            </a:r>
            <a:endParaRPr lang="ko-KR" altLang="en-US" sz="1700" dirty="0">
              <a:solidFill>
                <a:srgbClr val="AA726B"/>
              </a:solidFill>
              <a:latin typeface="Andalus" panose="02020603050405020304" pitchFamily="18" charset="-78"/>
              <a:ea typeface="나눔스퀘어" panose="020B0600000101010101" pitchFamily="50" charset="-127"/>
              <a:cs typeface="Andalus" panose="02020603050405020304" pitchFamily="18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B4C19-5B2A-A4DD-1A6D-901BA6A5ECAF}"/>
              </a:ext>
            </a:extLst>
          </p:cNvPr>
          <p:cNvSpPr txBox="1"/>
          <p:nvPr/>
        </p:nvSpPr>
        <p:spPr>
          <a:xfrm>
            <a:off x="8765006" y="4712397"/>
            <a:ext cx="2486026" cy="795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/>
                <a:cs typeface="Pretendard" panose="02000503000000020004" pitchFamily="2" charset="-127"/>
              </a:rPr>
              <a:t>구체적 구현방안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와이어 프레임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rgbClr val="AA726B"/>
                </a:solidFill>
                <a:latin typeface="Pretendard" panose="02000503000000020004" pitchFamily="2" charset="-127"/>
                <a:ea typeface="Pretendard"/>
                <a:cs typeface="Pretendard" panose="02000503000000020004" pitchFamily="2" charset="-127"/>
              </a:rPr>
              <a:t>사이트 맵</a:t>
            </a:r>
            <a:endParaRPr lang="en-US" altLang="ko-KR" sz="1200" dirty="0">
              <a:solidFill>
                <a:srgbClr val="AA726B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37B41-66A1-1A01-1E39-D5D3805680FC}"/>
              </a:ext>
            </a:extLst>
          </p:cNvPr>
          <p:cNvSpPr txBox="1"/>
          <p:nvPr/>
        </p:nvSpPr>
        <p:spPr>
          <a:xfrm>
            <a:off x="1321771" y="4226877"/>
            <a:ext cx="25114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AA726B"/>
                </a:solidFill>
                <a:latin typeface="Andalus" panose="02020603050405020304" pitchFamily="18" charset="-78"/>
                <a:ea typeface="나눔스퀘어" panose="020B0600000101010101" pitchFamily="50" charset="-127"/>
                <a:cs typeface="Andalus" panose="02020603050405020304" pitchFamily="18" charset="-78"/>
              </a:rPr>
              <a:t>INTRODUCE</a:t>
            </a:r>
            <a:endParaRPr lang="ko-KR" altLang="en-US" sz="1700" dirty="0">
              <a:solidFill>
                <a:srgbClr val="AA726B"/>
              </a:solidFill>
              <a:latin typeface="Andalus" panose="02020603050405020304" pitchFamily="18" charset="-78"/>
              <a:ea typeface="나눔스퀘어" panose="020B0600000101010101" pitchFamily="50" charset="-127"/>
              <a:cs typeface="Andalus" panose="02020603050405020304" pitchFamily="18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6127C-DF1E-917A-7875-927513C83513}"/>
              </a:ext>
            </a:extLst>
          </p:cNvPr>
          <p:cNvSpPr txBox="1"/>
          <p:nvPr/>
        </p:nvSpPr>
        <p:spPr>
          <a:xfrm>
            <a:off x="1663084" y="349967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E4988D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01</a:t>
            </a:r>
            <a:endParaRPr lang="ko-KR" altLang="en-US" sz="4000" dirty="0">
              <a:solidFill>
                <a:srgbClr val="E4988D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557488-BA99-F87C-D2C4-7AB7BD8B9505}"/>
              </a:ext>
            </a:extLst>
          </p:cNvPr>
          <p:cNvSpPr txBox="1"/>
          <p:nvPr/>
        </p:nvSpPr>
        <p:spPr>
          <a:xfrm>
            <a:off x="4292329" y="349693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E4988D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02</a:t>
            </a:r>
            <a:endParaRPr lang="ko-KR" altLang="en-US" sz="4000" dirty="0">
              <a:solidFill>
                <a:srgbClr val="E4988D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266529-C1F7-31B1-EDA7-9B910387CC91}"/>
              </a:ext>
            </a:extLst>
          </p:cNvPr>
          <p:cNvSpPr txBox="1"/>
          <p:nvPr/>
        </p:nvSpPr>
        <p:spPr>
          <a:xfrm>
            <a:off x="6921574" y="3510077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E4988D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03</a:t>
            </a:r>
            <a:endParaRPr lang="ko-KR" altLang="en-US" sz="4000" dirty="0">
              <a:solidFill>
                <a:srgbClr val="E4988D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E04130-6A48-B033-8416-6ED3A49BE77C}"/>
              </a:ext>
            </a:extLst>
          </p:cNvPr>
          <p:cNvSpPr txBox="1"/>
          <p:nvPr/>
        </p:nvSpPr>
        <p:spPr>
          <a:xfrm>
            <a:off x="9550819" y="349693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E4988D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04</a:t>
            </a:r>
            <a:endParaRPr lang="ko-KR" altLang="en-US" sz="4000" dirty="0">
              <a:solidFill>
                <a:srgbClr val="E4988D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931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46D56D66-BEBE-9583-CEC9-8DDC0BD5BE56}"/>
              </a:ext>
            </a:extLst>
          </p:cNvPr>
          <p:cNvCxnSpPr>
            <a:cxnSpLocks/>
          </p:cNvCxnSpPr>
          <p:nvPr/>
        </p:nvCxnSpPr>
        <p:spPr>
          <a:xfrm flipV="1">
            <a:off x="3641667" y="2597488"/>
            <a:ext cx="0" cy="208642"/>
          </a:xfrm>
          <a:prstGeom prst="line">
            <a:avLst/>
          </a:prstGeom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D489D7AC-4528-D7A3-D17B-4D63FF62782F}"/>
              </a:ext>
            </a:extLst>
          </p:cNvPr>
          <p:cNvCxnSpPr>
            <a:cxnSpLocks/>
          </p:cNvCxnSpPr>
          <p:nvPr/>
        </p:nvCxnSpPr>
        <p:spPr>
          <a:xfrm flipV="1">
            <a:off x="4842932" y="2597488"/>
            <a:ext cx="0" cy="208642"/>
          </a:xfrm>
          <a:prstGeom prst="line">
            <a:avLst/>
          </a:prstGeom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338DD7EC-FF9C-E8F0-F3D2-E22C8552C812}"/>
              </a:ext>
            </a:extLst>
          </p:cNvPr>
          <p:cNvCxnSpPr>
            <a:cxnSpLocks/>
          </p:cNvCxnSpPr>
          <p:nvPr/>
        </p:nvCxnSpPr>
        <p:spPr>
          <a:xfrm flipV="1">
            <a:off x="6044197" y="2597488"/>
            <a:ext cx="0" cy="208642"/>
          </a:xfrm>
          <a:prstGeom prst="line">
            <a:avLst/>
          </a:prstGeom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C6B554EE-3B4D-A3B0-09BB-FC46290FD7EC}"/>
              </a:ext>
            </a:extLst>
          </p:cNvPr>
          <p:cNvCxnSpPr>
            <a:cxnSpLocks/>
          </p:cNvCxnSpPr>
          <p:nvPr/>
        </p:nvCxnSpPr>
        <p:spPr>
          <a:xfrm flipV="1">
            <a:off x="7245462" y="2597488"/>
            <a:ext cx="0" cy="208642"/>
          </a:xfrm>
          <a:prstGeom prst="line">
            <a:avLst/>
          </a:prstGeom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8D2ABEC8-6634-1A05-A536-6AC7731FFE75}"/>
              </a:ext>
            </a:extLst>
          </p:cNvPr>
          <p:cNvCxnSpPr>
            <a:cxnSpLocks/>
          </p:cNvCxnSpPr>
          <p:nvPr/>
        </p:nvCxnSpPr>
        <p:spPr>
          <a:xfrm flipV="1">
            <a:off x="8448367" y="2597488"/>
            <a:ext cx="0" cy="208642"/>
          </a:xfrm>
          <a:prstGeom prst="line">
            <a:avLst/>
          </a:prstGeom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20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77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BENCH MARKING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en-US" altLang="ko-KR" sz="1600" dirty="0" err="1">
                  <a:solidFill>
                    <a:srgbClr val="AA726B"/>
                  </a:solidFill>
                  <a:latin typeface="Pretendard"/>
                  <a:ea typeface="Pretendard"/>
                  <a:cs typeface="Pretendard" panose="02000503000000020004" pitchFamily="50" charset="-127"/>
                </a:rPr>
                <a:t>사이트맵</a:t>
              </a:r>
              <a:endParaRPr lang="en-US" altLang="ko-KR" sz="16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A9C7388-E3D0-E4B0-E6D6-084C8CA36B79}"/>
              </a:ext>
            </a:extLst>
          </p:cNvPr>
          <p:cNvCxnSpPr>
            <a:cxnSpLocks/>
          </p:cNvCxnSpPr>
          <p:nvPr/>
        </p:nvCxnSpPr>
        <p:spPr>
          <a:xfrm flipV="1">
            <a:off x="6046988" y="1917517"/>
            <a:ext cx="0" cy="235680"/>
          </a:xfrm>
          <a:prstGeom prst="line">
            <a:avLst/>
          </a:prstGeom>
          <a:ln>
            <a:solidFill>
              <a:srgbClr val="AA72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모서리가 둥근 직사각형 2">
            <a:extLst>
              <a:ext uri="{FF2B5EF4-FFF2-40B4-BE49-F238E27FC236}">
                <a16:creationId xmlns:a16="http://schemas.microsoft.com/office/drawing/2014/main" id="{304B95D8-D47C-7885-2D42-2E19B4D8753B}"/>
              </a:ext>
            </a:extLst>
          </p:cNvPr>
          <p:cNvSpPr/>
          <p:nvPr/>
        </p:nvSpPr>
        <p:spPr>
          <a:xfrm>
            <a:off x="5490004" y="1631157"/>
            <a:ext cx="1112413" cy="297800"/>
          </a:xfrm>
          <a:prstGeom prst="round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  <a:cs typeface="Pretendard Medium" panose="02000603000000020004" pitchFamily="2" charset="-127"/>
              </a:rPr>
              <a:t>메인</a:t>
            </a: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1E07136-C328-0624-9628-51722C4662FD}"/>
              </a:ext>
            </a:extLst>
          </p:cNvPr>
          <p:cNvCxnSpPr>
            <a:cxnSpLocks/>
          </p:cNvCxnSpPr>
          <p:nvPr/>
        </p:nvCxnSpPr>
        <p:spPr>
          <a:xfrm flipV="1">
            <a:off x="3642494" y="2141807"/>
            <a:ext cx="4806928" cy="17467"/>
          </a:xfrm>
          <a:prstGeom prst="line">
            <a:avLst/>
          </a:prstGeom>
          <a:ln>
            <a:solidFill>
              <a:srgbClr val="AA72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2E27FD72-9DCD-D1EB-0A20-2E035F9C4ED4}"/>
              </a:ext>
            </a:extLst>
          </p:cNvPr>
          <p:cNvCxnSpPr>
            <a:cxnSpLocks/>
          </p:cNvCxnSpPr>
          <p:nvPr/>
        </p:nvCxnSpPr>
        <p:spPr>
          <a:xfrm flipV="1">
            <a:off x="3640765" y="2155709"/>
            <a:ext cx="0" cy="208642"/>
          </a:xfrm>
          <a:prstGeom prst="line">
            <a:avLst/>
          </a:prstGeom>
          <a:ln>
            <a:solidFill>
              <a:srgbClr val="AA72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모서리가 둥근 직사각형 154">
            <a:extLst>
              <a:ext uri="{FF2B5EF4-FFF2-40B4-BE49-F238E27FC236}">
                <a16:creationId xmlns:a16="http://schemas.microsoft.com/office/drawing/2014/main" id="{A455692E-A777-917E-73BD-24B44C330039}"/>
              </a:ext>
            </a:extLst>
          </p:cNvPr>
          <p:cNvSpPr/>
          <p:nvPr/>
        </p:nvSpPr>
        <p:spPr>
          <a:xfrm>
            <a:off x="3087101" y="2354502"/>
            <a:ext cx="1112413" cy="297800"/>
          </a:xfrm>
          <a:prstGeom prst="round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 err="1"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Brand</a:t>
            </a:r>
            <a:endParaRPr lang="ko-KR" altLang="en-US" sz="1100" dirty="0" err="1"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40" name="모서리가 둥근 직사각형 371">
            <a:extLst>
              <a:ext uri="{FF2B5EF4-FFF2-40B4-BE49-F238E27FC236}">
                <a16:creationId xmlns:a16="http://schemas.microsoft.com/office/drawing/2014/main" id="{FE3FA6F7-2F60-1F86-1164-863119A99908}"/>
              </a:ext>
            </a:extLst>
          </p:cNvPr>
          <p:cNvSpPr/>
          <p:nvPr/>
        </p:nvSpPr>
        <p:spPr>
          <a:xfrm>
            <a:off x="3089482" y="2806129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소개</a:t>
            </a:r>
          </a:p>
        </p:txBody>
      </p:sp>
      <p:sp>
        <p:nvSpPr>
          <p:cNvPr id="41" name="모서리가 둥근 직사각형 413">
            <a:extLst>
              <a:ext uri="{FF2B5EF4-FFF2-40B4-BE49-F238E27FC236}">
                <a16:creationId xmlns:a16="http://schemas.microsoft.com/office/drawing/2014/main" id="{F51B93DD-E6F6-35C3-9294-7A70BA929002}"/>
              </a:ext>
            </a:extLst>
          </p:cNvPr>
          <p:cNvSpPr/>
          <p:nvPr/>
        </p:nvSpPr>
        <p:spPr>
          <a:xfrm>
            <a:off x="3089482" y="3190456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BI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42" name="모서리가 둥근 직사각형 371">
            <a:extLst>
              <a:ext uri="{FF2B5EF4-FFF2-40B4-BE49-F238E27FC236}">
                <a16:creationId xmlns:a16="http://schemas.microsoft.com/office/drawing/2014/main" id="{0738EB0E-DED5-5976-6399-83984CE4FDE9}"/>
              </a:ext>
            </a:extLst>
          </p:cNvPr>
          <p:cNvSpPr/>
          <p:nvPr/>
        </p:nvSpPr>
        <p:spPr>
          <a:xfrm>
            <a:off x="3089482" y="3574782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Pretendard Medium" panose="02000603000000020004" pitchFamily="2" charset="-127"/>
              </a:rPr>
              <a:t>본사</a:t>
            </a:r>
          </a:p>
        </p:txBody>
      </p:sp>
      <p:sp>
        <p:nvSpPr>
          <p:cNvPr id="43" name="모서리가 둥근 직사각형 413">
            <a:extLst>
              <a:ext uri="{FF2B5EF4-FFF2-40B4-BE49-F238E27FC236}">
                <a16:creationId xmlns:a16="http://schemas.microsoft.com/office/drawing/2014/main" id="{D8A305D6-78EE-D247-D273-D41BE321603E}"/>
              </a:ext>
            </a:extLst>
          </p:cNvPr>
          <p:cNvSpPr/>
          <p:nvPr/>
        </p:nvSpPr>
        <p:spPr>
          <a:xfrm>
            <a:off x="3089482" y="3959108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오시는 길</a:t>
            </a:r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F4F20A4E-9E81-7B1B-B67F-DB23A5D1524F}"/>
              </a:ext>
            </a:extLst>
          </p:cNvPr>
          <p:cNvCxnSpPr>
            <a:cxnSpLocks/>
          </p:cNvCxnSpPr>
          <p:nvPr/>
        </p:nvCxnSpPr>
        <p:spPr>
          <a:xfrm flipV="1">
            <a:off x="4842030" y="2155709"/>
            <a:ext cx="0" cy="208642"/>
          </a:xfrm>
          <a:prstGeom prst="line">
            <a:avLst/>
          </a:prstGeom>
          <a:ln>
            <a:solidFill>
              <a:srgbClr val="AA72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모서리가 둥근 직사각형 154">
            <a:extLst>
              <a:ext uri="{FF2B5EF4-FFF2-40B4-BE49-F238E27FC236}">
                <a16:creationId xmlns:a16="http://schemas.microsoft.com/office/drawing/2014/main" id="{074EED29-28A4-663C-65A7-EB858720D2A5}"/>
              </a:ext>
            </a:extLst>
          </p:cNvPr>
          <p:cNvSpPr/>
          <p:nvPr/>
        </p:nvSpPr>
        <p:spPr>
          <a:xfrm>
            <a:off x="4288366" y="2354502"/>
            <a:ext cx="1112413" cy="297800"/>
          </a:xfrm>
          <a:prstGeom prst="round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 err="1"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Menu</a:t>
            </a:r>
            <a:endParaRPr lang="ko-KR" altLang="en-US" sz="1100" dirty="0" err="1"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50" name="모서리가 둥근 직사각형 371">
            <a:extLst>
              <a:ext uri="{FF2B5EF4-FFF2-40B4-BE49-F238E27FC236}">
                <a16:creationId xmlns:a16="http://schemas.microsoft.com/office/drawing/2014/main" id="{0224CD47-B61B-F410-F21E-B4C49887A3BB}"/>
              </a:ext>
            </a:extLst>
          </p:cNvPr>
          <p:cNvSpPr/>
          <p:nvPr/>
        </p:nvSpPr>
        <p:spPr>
          <a:xfrm>
            <a:off x="4290747" y="2806129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디저트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51" name="모서리가 둥근 직사각형 413">
            <a:extLst>
              <a:ext uri="{FF2B5EF4-FFF2-40B4-BE49-F238E27FC236}">
                <a16:creationId xmlns:a16="http://schemas.microsoft.com/office/drawing/2014/main" id="{D8488429-35ED-D5F4-BFDE-006BEBC7E54E}"/>
              </a:ext>
            </a:extLst>
          </p:cNvPr>
          <p:cNvSpPr/>
          <p:nvPr/>
        </p:nvSpPr>
        <p:spPr>
          <a:xfrm>
            <a:off x="4290747" y="3190456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커피&amp;음료</a:t>
            </a:r>
            <a:endParaRPr lang="ko-KR" altLang="en-US" sz="900" dirty="0" err="1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52" name="모서리가 둥근 직사각형 371">
            <a:extLst>
              <a:ext uri="{FF2B5EF4-FFF2-40B4-BE49-F238E27FC236}">
                <a16:creationId xmlns:a16="http://schemas.microsoft.com/office/drawing/2014/main" id="{0652AEF3-8032-4907-DE40-52D41340887B}"/>
              </a:ext>
            </a:extLst>
          </p:cNvPr>
          <p:cNvSpPr/>
          <p:nvPr/>
        </p:nvSpPr>
        <p:spPr>
          <a:xfrm>
            <a:off x="4290747" y="3574782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39도넛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A145ACB2-D50B-A7BA-43E1-BC6B3D231D73}"/>
              </a:ext>
            </a:extLst>
          </p:cNvPr>
          <p:cNvCxnSpPr>
            <a:cxnSpLocks/>
          </p:cNvCxnSpPr>
          <p:nvPr/>
        </p:nvCxnSpPr>
        <p:spPr>
          <a:xfrm flipV="1">
            <a:off x="6043295" y="2155709"/>
            <a:ext cx="0" cy="208642"/>
          </a:xfrm>
          <a:prstGeom prst="line">
            <a:avLst/>
          </a:prstGeom>
          <a:ln>
            <a:solidFill>
              <a:srgbClr val="AA72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모서리가 둥근 직사각형 154">
            <a:extLst>
              <a:ext uri="{FF2B5EF4-FFF2-40B4-BE49-F238E27FC236}">
                <a16:creationId xmlns:a16="http://schemas.microsoft.com/office/drawing/2014/main" id="{14A585A6-658F-D6A2-3A21-65F9BAE147EE}"/>
              </a:ext>
            </a:extLst>
          </p:cNvPr>
          <p:cNvSpPr/>
          <p:nvPr/>
        </p:nvSpPr>
        <p:spPr>
          <a:xfrm>
            <a:off x="5489631" y="2354502"/>
            <a:ext cx="1112413" cy="297800"/>
          </a:xfrm>
          <a:prstGeom prst="round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 err="1"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Store</a:t>
            </a:r>
            <a:endParaRPr lang="ko-KR" altLang="en-US" sz="1100" dirty="0" err="1"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56" name="모서리가 둥근 직사각형 371">
            <a:extLst>
              <a:ext uri="{FF2B5EF4-FFF2-40B4-BE49-F238E27FC236}">
                <a16:creationId xmlns:a16="http://schemas.microsoft.com/office/drawing/2014/main" id="{DB421963-C954-24FA-27C8-04A3C00DC0DC}"/>
              </a:ext>
            </a:extLst>
          </p:cNvPr>
          <p:cNvSpPr/>
          <p:nvPr/>
        </p:nvSpPr>
        <p:spPr>
          <a:xfrm>
            <a:off x="5492012" y="2806129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매장찾기</a:t>
            </a:r>
            <a:endParaRPr lang="ko-KR" altLang="en-US" sz="900" dirty="0" err="1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7F14F78C-DEC9-E10E-E026-03646E2784B1}"/>
              </a:ext>
            </a:extLst>
          </p:cNvPr>
          <p:cNvCxnSpPr>
            <a:cxnSpLocks/>
          </p:cNvCxnSpPr>
          <p:nvPr/>
        </p:nvCxnSpPr>
        <p:spPr>
          <a:xfrm flipV="1">
            <a:off x="7238845" y="2155709"/>
            <a:ext cx="0" cy="208642"/>
          </a:xfrm>
          <a:prstGeom prst="line">
            <a:avLst/>
          </a:prstGeom>
          <a:ln>
            <a:solidFill>
              <a:srgbClr val="AA72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모서리가 둥근 직사각형 154">
            <a:extLst>
              <a:ext uri="{FF2B5EF4-FFF2-40B4-BE49-F238E27FC236}">
                <a16:creationId xmlns:a16="http://schemas.microsoft.com/office/drawing/2014/main" id="{69F3A167-FC72-D364-720B-BC3D02456C62}"/>
              </a:ext>
            </a:extLst>
          </p:cNvPr>
          <p:cNvSpPr/>
          <p:nvPr/>
        </p:nvSpPr>
        <p:spPr>
          <a:xfrm>
            <a:off x="6690896" y="2354502"/>
            <a:ext cx="1112413" cy="297800"/>
          </a:xfrm>
          <a:prstGeom prst="round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Community</a:t>
            </a:r>
            <a:endParaRPr lang="ko-KR" altLang="en-US" sz="1100" dirty="0"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64" name="모서리가 둥근 직사각형 371">
            <a:extLst>
              <a:ext uri="{FF2B5EF4-FFF2-40B4-BE49-F238E27FC236}">
                <a16:creationId xmlns:a16="http://schemas.microsoft.com/office/drawing/2014/main" id="{3CA38EB2-FCBC-84FD-8DE4-D406ABD0DEA1}"/>
              </a:ext>
            </a:extLst>
          </p:cNvPr>
          <p:cNvSpPr/>
          <p:nvPr/>
        </p:nvSpPr>
        <p:spPr>
          <a:xfrm>
            <a:off x="6693277" y="2806129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Pretendard Medium" panose="02000603000000020004" pitchFamily="2" charset="-127"/>
              </a:rPr>
              <a:t>SNS</a:t>
            </a:r>
          </a:p>
        </p:txBody>
      </p:sp>
      <p:sp>
        <p:nvSpPr>
          <p:cNvPr id="65" name="모서리가 둥근 직사각형 413">
            <a:extLst>
              <a:ext uri="{FF2B5EF4-FFF2-40B4-BE49-F238E27FC236}">
                <a16:creationId xmlns:a16="http://schemas.microsoft.com/office/drawing/2014/main" id="{A40C3455-D636-0655-660D-236D1206D070}"/>
              </a:ext>
            </a:extLst>
          </p:cNvPr>
          <p:cNvSpPr/>
          <p:nvPr/>
        </p:nvSpPr>
        <p:spPr>
          <a:xfrm>
            <a:off x="6693277" y="3190456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공지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66" name="모서리가 둥근 직사각형 371">
            <a:extLst>
              <a:ext uri="{FF2B5EF4-FFF2-40B4-BE49-F238E27FC236}">
                <a16:creationId xmlns:a16="http://schemas.microsoft.com/office/drawing/2014/main" id="{27327BB8-AC9E-4B7F-395B-ADB6FEEF9C7C}"/>
              </a:ext>
            </a:extLst>
          </p:cNvPr>
          <p:cNvSpPr/>
          <p:nvPr/>
        </p:nvSpPr>
        <p:spPr>
          <a:xfrm>
            <a:off x="6693277" y="3574782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EVENT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00A07005-9511-6F46-97F3-45CCFA3AD0FE}"/>
              </a:ext>
            </a:extLst>
          </p:cNvPr>
          <p:cNvCxnSpPr>
            <a:cxnSpLocks/>
          </p:cNvCxnSpPr>
          <p:nvPr/>
        </p:nvCxnSpPr>
        <p:spPr>
          <a:xfrm flipV="1">
            <a:off x="8448367" y="2155709"/>
            <a:ext cx="0" cy="208642"/>
          </a:xfrm>
          <a:prstGeom prst="line">
            <a:avLst/>
          </a:prstGeom>
          <a:ln>
            <a:solidFill>
              <a:srgbClr val="AA72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모서리가 둥근 직사각형 154">
            <a:extLst>
              <a:ext uri="{FF2B5EF4-FFF2-40B4-BE49-F238E27FC236}">
                <a16:creationId xmlns:a16="http://schemas.microsoft.com/office/drawing/2014/main" id="{F29543C2-BD9D-4887-0CA4-8A71A1BFF9EC}"/>
              </a:ext>
            </a:extLst>
          </p:cNvPr>
          <p:cNvSpPr/>
          <p:nvPr/>
        </p:nvSpPr>
        <p:spPr>
          <a:xfrm>
            <a:off x="7892161" y="2354502"/>
            <a:ext cx="1112413" cy="297800"/>
          </a:xfrm>
          <a:prstGeom prst="round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0" dirty="0" err="1"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Franchsie</a:t>
            </a:r>
            <a:endParaRPr lang="ko-KR" altLang="en-US" sz="1100" dirty="0" err="1"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72" name="모서리가 둥근 직사각형 371">
            <a:extLst>
              <a:ext uri="{FF2B5EF4-FFF2-40B4-BE49-F238E27FC236}">
                <a16:creationId xmlns:a16="http://schemas.microsoft.com/office/drawing/2014/main" id="{7739449E-D0E8-E17C-9E81-B4D1045C032F}"/>
              </a:ext>
            </a:extLst>
          </p:cNvPr>
          <p:cNvSpPr/>
          <p:nvPr/>
        </p:nvSpPr>
        <p:spPr>
          <a:xfrm>
            <a:off x="7892161" y="2806129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창업경쟁력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73" name="모서리가 둥근 직사각형 413">
            <a:extLst>
              <a:ext uri="{FF2B5EF4-FFF2-40B4-BE49-F238E27FC236}">
                <a16:creationId xmlns:a16="http://schemas.microsoft.com/office/drawing/2014/main" id="{490C2DFB-1D04-60CA-6DFE-4DC072A496CC}"/>
              </a:ext>
            </a:extLst>
          </p:cNvPr>
          <p:cNvSpPr/>
          <p:nvPr/>
        </p:nvSpPr>
        <p:spPr>
          <a:xfrm>
            <a:off x="7892161" y="3190456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Pretendard Medium" panose="02000603000000020004" pitchFamily="2" charset="-127"/>
              </a:rPr>
              <a:t>인테리어</a:t>
            </a:r>
          </a:p>
        </p:txBody>
      </p:sp>
      <p:sp>
        <p:nvSpPr>
          <p:cNvPr id="74" name="모서리가 둥근 직사각형 371">
            <a:extLst>
              <a:ext uri="{FF2B5EF4-FFF2-40B4-BE49-F238E27FC236}">
                <a16:creationId xmlns:a16="http://schemas.microsoft.com/office/drawing/2014/main" id="{2757D891-9D39-00AC-2017-113613637866}"/>
              </a:ext>
            </a:extLst>
          </p:cNvPr>
          <p:cNvSpPr/>
          <p:nvPr/>
        </p:nvSpPr>
        <p:spPr>
          <a:xfrm>
            <a:off x="7892161" y="3574782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가맹문의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  <p:sp>
        <p:nvSpPr>
          <p:cNvPr id="75" name="모서리가 둥근 직사각형 413">
            <a:extLst>
              <a:ext uri="{FF2B5EF4-FFF2-40B4-BE49-F238E27FC236}">
                <a16:creationId xmlns:a16="http://schemas.microsoft.com/office/drawing/2014/main" id="{928BF480-B6FB-F7F9-6D29-1D360758A18C}"/>
              </a:ext>
            </a:extLst>
          </p:cNvPr>
          <p:cNvSpPr/>
          <p:nvPr/>
        </p:nvSpPr>
        <p:spPr>
          <a:xfrm>
            <a:off x="7892161" y="3959108"/>
            <a:ext cx="1112413" cy="297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AA72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/>
                <a:cs typeface="Pretendard Medium" panose="02000603000000020004" pitchFamily="2" charset="-127"/>
              </a:rPr>
              <a:t>가맹비용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Pretendard Medium" panose="020006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948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51383AC1-155E-06AC-C683-5BC4CB9C0B60}"/>
              </a:ext>
            </a:extLst>
          </p:cNvPr>
          <p:cNvSpPr/>
          <p:nvPr/>
        </p:nvSpPr>
        <p:spPr>
          <a:xfrm>
            <a:off x="525798" y="2485694"/>
            <a:ext cx="11140404" cy="4372305"/>
          </a:xfrm>
          <a:custGeom>
            <a:avLst/>
            <a:gdLst>
              <a:gd name="connsiteX0" fmla="*/ 5570202 w 11140404"/>
              <a:gd name="connsiteY0" fmla="*/ 0 h 4372305"/>
              <a:gd name="connsiteX1" fmla="*/ 11140404 w 11140404"/>
              <a:gd name="connsiteY1" fmla="*/ 3767534 h 4372305"/>
              <a:gd name="connsiteX2" fmla="*/ 11076223 w 11140404"/>
              <a:gd name="connsiteY2" fmla="*/ 4341292 h 4372305"/>
              <a:gd name="connsiteX3" fmla="*/ 11068035 w 11140404"/>
              <a:gd name="connsiteY3" fmla="*/ 4372305 h 4372305"/>
              <a:gd name="connsiteX4" fmla="*/ 72369 w 11140404"/>
              <a:gd name="connsiteY4" fmla="*/ 4372305 h 4372305"/>
              <a:gd name="connsiteX5" fmla="*/ 64181 w 11140404"/>
              <a:gd name="connsiteY5" fmla="*/ 4341292 h 4372305"/>
              <a:gd name="connsiteX6" fmla="*/ 0 w 11140404"/>
              <a:gd name="connsiteY6" fmla="*/ 3767534 h 4372305"/>
              <a:gd name="connsiteX7" fmla="*/ 5570202 w 11140404"/>
              <a:gd name="connsiteY7" fmla="*/ 0 h 437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40404" h="4372305">
                <a:moveTo>
                  <a:pt x="5570202" y="0"/>
                </a:moveTo>
                <a:cubicBezTo>
                  <a:pt x="8646540" y="0"/>
                  <a:pt x="11140404" y="1686782"/>
                  <a:pt x="11140404" y="3767534"/>
                </a:cubicBezTo>
                <a:cubicBezTo>
                  <a:pt x="11140404" y="3962605"/>
                  <a:pt x="11118485" y="4154213"/>
                  <a:pt x="11076223" y="4341292"/>
                </a:cubicBezTo>
                <a:lnTo>
                  <a:pt x="11068035" y="4372305"/>
                </a:lnTo>
                <a:lnTo>
                  <a:pt x="72369" y="4372305"/>
                </a:lnTo>
                <a:lnTo>
                  <a:pt x="64181" y="4341292"/>
                </a:lnTo>
                <a:cubicBezTo>
                  <a:pt x="21919" y="4154213"/>
                  <a:pt x="0" y="3962605"/>
                  <a:pt x="0" y="3767534"/>
                </a:cubicBezTo>
                <a:cubicBezTo>
                  <a:pt x="0" y="1686782"/>
                  <a:pt x="2493864" y="0"/>
                  <a:pt x="5570202" y="0"/>
                </a:cubicBezTo>
                <a:close/>
              </a:path>
            </a:pathLst>
          </a:custGeom>
          <a:solidFill>
            <a:srgbClr val="F6CB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52A432-02B1-3DD6-B2E0-0AB177995D2C}"/>
              </a:ext>
            </a:extLst>
          </p:cNvPr>
          <p:cNvSpPr txBox="1"/>
          <p:nvPr/>
        </p:nvSpPr>
        <p:spPr>
          <a:xfrm>
            <a:off x="3240981" y="4802947"/>
            <a:ext cx="917605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맑은 고딕"/>
                <a:cs typeface="+mn-lt"/>
              </a:rPr>
              <a:t>THANK</a:t>
            </a:r>
            <a:r>
              <a:rPr lang="en-US" sz="4000" dirty="0">
                <a:solidFill>
                  <a:schemeClr val="bg1"/>
                </a:solidFill>
                <a:ea typeface="+mn-lt"/>
                <a:cs typeface="+mn-lt"/>
              </a:rPr>
              <a:t> YOU FOR YOUR WATCHING</a:t>
            </a:r>
            <a:endParaRPr lang="en-US" altLang="ko-KR" sz="4000" b="1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C4A22386-8E35-2BF9-F481-A1DFA4FA5667}"/>
              </a:ext>
            </a:extLst>
          </p:cNvPr>
          <p:cNvSpPr/>
          <p:nvPr/>
        </p:nvSpPr>
        <p:spPr>
          <a:xfrm>
            <a:off x="537817" y="1878581"/>
            <a:ext cx="3177915" cy="3100835"/>
          </a:xfrm>
          <a:prstGeom prst="ellipse">
            <a:avLst/>
          </a:prstGeom>
          <a:solidFill>
            <a:srgbClr val="E498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0661FC7F-514B-9EF9-F16D-0F6D7EFCC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814"/>
          <a:stretch/>
        </p:blipFill>
        <p:spPr>
          <a:xfrm>
            <a:off x="917099" y="2372141"/>
            <a:ext cx="2419350" cy="2114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F6D537-192A-056A-5E83-50BB709AFA90}"/>
              </a:ext>
            </a:extLst>
          </p:cNvPr>
          <p:cNvSpPr txBox="1"/>
          <p:nvPr/>
        </p:nvSpPr>
        <p:spPr>
          <a:xfrm>
            <a:off x="9562832" y="5506930"/>
            <a:ext cx="427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>
                <a:solidFill>
                  <a:schemeClr val="bg1"/>
                </a:solidFill>
              </a:rPr>
              <a:t>PARK, YE JIN</a:t>
            </a:r>
            <a:endParaRPr kumimoji="1"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6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A163A47-3031-93B6-969C-04BD782A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CB0FF3-A9D5-7A25-4855-66051ACB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t>3</a:t>
            </a:fld>
            <a:endParaRPr kumimoji="1"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21F8C-954C-1A1C-77C5-2262B7D586C0}"/>
              </a:ext>
            </a:extLst>
          </p:cNvPr>
          <p:cNvSpPr txBox="1"/>
          <p:nvPr/>
        </p:nvSpPr>
        <p:spPr>
          <a:xfrm>
            <a:off x="5541136" y="2365311"/>
            <a:ext cx="8027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en" altLang="ko-KR" sz="2000" b="1" i="0" dirty="0">
                <a:solidFill>
                  <a:srgbClr val="DBCDB5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The World's Most Delicious Dessert Experience.</a:t>
            </a:r>
            <a:endParaRPr lang="ko-KR" altLang="en-US" dirty="0">
              <a:solidFill>
                <a:srgbClr val="CAA98B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2E87C-317A-8ADA-A30C-1D7B2680A50F}"/>
              </a:ext>
            </a:extLst>
          </p:cNvPr>
          <p:cNvSpPr txBox="1"/>
          <p:nvPr/>
        </p:nvSpPr>
        <p:spPr>
          <a:xfrm>
            <a:off x="5627846" y="3502201"/>
            <a:ext cx="8823960" cy="1024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ko-KR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Dessert39</a:t>
            </a:r>
            <a:r>
              <a:rPr lang="ko-KR" altLang="en-US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은 ‘디저트’ 시장을 이끌어갈 트렌드 리더로서</a:t>
            </a:r>
            <a:br>
              <a:rPr lang="ko-KR" altLang="en-US" sz="1400" dirty="0">
                <a:solidFill>
                  <a:srgbClr val="CAA9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</a:br>
            <a:r>
              <a:rPr lang="en" altLang="ko-KR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World Dessert Cafe </a:t>
            </a:r>
            <a:r>
              <a:rPr lang="ko-KR" altLang="en-US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라는 차별적인 컨셉 아래</a:t>
            </a:r>
            <a:r>
              <a:rPr lang="en-US" altLang="ko-KR" sz="1400" dirty="0">
                <a:solidFill>
                  <a:srgbClr val="CAA98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, </a:t>
            </a:r>
            <a:r>
              <a:rPr lang="ko-KR" altLang="en-US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세계 각국의</a:t>
            </a:r>
            <a:endParaRPr lang="en-US" altLang="ko-KR" sz="1400" b="0" i="0" dirty="0">
              <a:solidFill>
                <a:srgbClr val="CAA98B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다양한 트렌드를 담아내기 위한 끊임없는 연구 </a:t>
            </a:r>
            <a:r>
              <a:rPr lang="en-US" altLang="ko-KR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&amp; </a:t>
            </a:r>
            <a:r>
              <a:rPr lang="ko-KR" altLang="en-US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개발을 거듭해 가고 있습니다</a:t>
            </a:r>
            <a:r>
              <a:rPr lang="en-US" altLang="ko-KR" sz="1400" b="0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  <a:endParaRPr lang="ko-KR" altLang="en-US" sz="1400" dirty="0">
              <a:solidFill>
                <a:srgbClr val="CAA98B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607DFD9-DEF2-89EB-0BE7-95EDC764A8DE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6E1848-5BB3-9338-25D1-609CC36B086A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86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INTRODUCE  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디저트</a:t>
              </a:r>
              <a:r>
                <a:rPr lang="en-US" altLang="ko-KR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39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 소개</a:t>
              </a:r>
              <a:endParaRPr lang="en-US" altLang="ko-KR" sz="1600" dirty="0">
                <a:solidFill>
                  <a:srgbClr val="F6CB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17DC3C9-CECB-9D1C-AC0A-E43922348A17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7" name="직선 연결선 3">
                <a:extLst>
                  <a:ext uri="{FF2B5EF4-FFF2-40B4-BE49-F238E27FC236}">
                    <a16:creationId xmlns:a16="http://schemas.microsoft.com/office/drawing/2014/main" id="{2E4ADE99-91CD-BF32-B99C-C9D803EB723F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FD1BADB9-2611-70F6-0D10-C40FCC496D60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3F352C9A-3618-C854-12E9-D61459D4FFD6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2A8482A1-633B-9CFA-DC71-9A0DBBF53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18050BE3-0ADB-809B-3130-AFB539BFB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62" y="1869404"/>
            <a:ext cx="4604876" cy="3186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A04D8F-09F0-B2C9-51F3-B12508B23089}"/>
              </a:ext>
            </a:extLst>
          </p:cNvPr>
          <p:cNvSpPr txBox="1"/>
          <p:nvPr/>
        </p:nvSpPr>
        <p:spPr>
          <a:xfrm>
            <a:off x="5549017" y="2777082"/>
            <a:ext cx="8027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 latinLnBrk="0"/>
            <a:r>
              <a:rPr lang="ko-KR" altLang="en-US" sz="2000" b="1" i="0" dirty="0">
                <a:solidFill>
                  <a:srgbClr val="CAA98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전세계 가장 맛있는 디저트가 한 곳에 모인 </a:t>
            </a:r>
            <a:r>
              <a:rPr lang="ko-KR" altLang="en-US" sz="2000" b="1" i="0" dirty="0">
                <a:solidFill>
                  <a:srgbClr val="B78A6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디저트</a:t>
            </a:r>
            <a:r>
              <a:rPr lang="en-US" altLang="ko-KR" sz="2000" b="1" i="0" dirty="0">
                <a:solidFill>
                  <a:srgbClr val="B78A6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39</a:t>
            </a:r>
            <a:endParaRPr lang="ko-KR" altLang="en-US" dirty="0">
              <a:solidFill>
                <a:srgbClr val="B78A6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762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E36D1EE2-263D-6DD5-0E04-1BD3E226BC7D}"/>
              </a:ext>
            </a:extLst>
          </p:cNvPr>
          <p:cNvCxnSpPr>
            <a:cxnSpLocks/>
          </p:cNvCxnSpPr>
          <p:nvPr/>
        </p:nvCxnSpPr>
        <p:spPr>
          <a:xfrm>
            <a:off x="6099855" y="3131086"/>
            <a:ext cx="0" cy="745808"/>
          </a:xfrm>
          <a:prstGeom prst="line">
            <a:avLst/>
          </a:prstGeom>
          <a:ln w="12700">
            <a:solidFill>
              <a:srgbClr val="AA726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2EDE4A44-2E31-D33B-71D4-C904B63BD56A}"/>
              </a:ext>
            </a:extLst>
          </p:cNvPr>
          <p:cNvCxnSpPr>
            <a:cxnSpLocks/>
          </p:cNvCxnSpPr>
          <p:nvPr/>
        </p:nvCxnSpPr>
        <p:spPr>
          <a:xfrm>
            <a:off x="3000398" y="3131086"/>
            <a:ext cx="0" cy="745808"/>
          </a:xfrm>
          <a:prstGeom prst="line">
            <a:avLst/>
          </a:prstGeom>
          <a:ln w="12700">
            <a:solidFill>
              <a:srgbClr val="AA726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CAFA8072-6509-F1FC-9C7D-5D3EE0199D7F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F10754-AA86-842E-AEFD-B86224D5599B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86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INTRODUCE  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요구사항 분석</a:t>
              </a:r>
              <a:endParaRPr lang="en-US" altLang="ko-KR" sz="1600" dirty="0">
                <a:solidFill>
                  <a:srgbClr val="F6CB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18A9C349-EBEC-F26C-6C27-9F24220BD59D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30" name="직선 연결선 3">
                <a:extLst>
                  <a:ext uri="{FF2B5EF4-FFF2-40B4-BE49-F238E27FC236}">
                    <a16:creationId xmlns:a16="http://schemas.microsoft.com/office/drawing/2014/main" id="{6F690BDF-6472-E452-BC5D-D735C6378E7D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CFA87896-F67A-79C8-D101-447AAA1F5466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76A0BE4C-78D0-F2A3-25C3-AD8810AB9F1E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29" name="그래픽 28">
              <a:extLst>
                <a:ext uri="{FF2B5EF4-FFF2-40B4-BE49-F238E27FC236}">
                  <a16:creationId xmlns:a16="http://schemas.microsoft.com/office/drawing/2014/main" id="{368291D9-6717-2D76-7186-5CD307046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13" name="모서리가 둥근 직사각형 13">
            <a:extLst>
              <a:ext uri="{FF2B5EF4-FFF2-40B4-BE49-F238E27FC236}">
                <a16:creationId xmlns:a16="http://schemas.microsoft.com/office/drawing/2014/main" id="{165DEE0B-C79D-EB2D-99B4-B45482C9CF53}"/>
              </a:ext>
            </a:extLst>
          </p:cNvPr>
          <p:cNvSpPr/>
          <p:nvPr/>
        </p:nvSpPr>
        <p:spPr>
          <a:xfrm>
            <a:off x="8004956" y="3732822"/>
            <a:ext cx="2442998" cy="1430379"/>
          </a:xfrm>
          <a:prstGeom prst="roundRect">
            <a:avLst>
              <a:gd name="adj" fmla="val 22681"/>
            </a:avLst>
          </a:prstGeom>
          <a:solidFill>
            <a:srgbClr val="B88882"/>
          </a:solidFill>
          <a:ln>
            <a:solidFill>
              <a:srgbClr val="AA726B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모서리가 둥근 직사각형 13">
            <a:extLst>
              <a:ext uri="{FF2B5EF4-FFF2-40B4-BE49-F238E27FC236}">
                <a16:creationId xmlns:a16="http://schemas.microsoft.com/office/drawing/2014/main" id="{EB0ECD84-A9A8-7A2B-8F41-55D493A34B34}"/>
              </a:ext>
            </a:extLst>
          </p:cNvPr>
          <p:cNvSpPr/>
          <p:nvPr/>
        </p:nvSpPr>
        <p:spPr>
          <a:xfrm>
            <a:off x="4891928" y="3732822"/>
            <a:ext cx="2442998" cy="1430379"/>
          </a:xfrm>
          <a:prstGeom prst="roundRect">
            <a:avLst>
              <a:gd name="adj" fmla="val 22681"/>
            </a:avLst>
          </a:prstGeom>
          <a:solidFill>
            <a:srgbClr val="B88882"/>
          </a:solidFill>
          <a:ln>
            <a:solidFill>
              <a:srgbClr val="AA726B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모서리가 둥근 직사각형 13">
            <a:extLst>
              <a:ext uri="{FF2B5EF4-FFF2-40B4-BE49-F238E27FC236}">
                <a16:creationId xmlns:a16="http://schemas.microsoft.com/office/drawing/2014/main" id="{5F6BACB8-DDD6-E8B6-3291-99D06BF214D3}"/>
              </a:ext>
            </a:extLst>
          </p:cNvPr>
          <p:cNvSpPr/>
          <p:nvPr/>
        </p:nvSpPr>
        <p:spPr>
          <a:xfrm>
            <a:off x="1778900" y="3732822"/>
            <a:ext cx="2442998" cy="1430379"/>
          </a:xfrm>
          <a:prstGeom prst="roundRect">
            <a:avLst>
              <a:gd name="adj" fmla="val 22681"/>
            </a:avLst>
          </a:prstGeom>
          <a:solidFill>
            <a:srgbClr val="B88882"/>
          </a:solidFill>
          <a:ln>
            <a:solidFill>
              <a:srgbClr val="AA726B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모서리가 둥근 직사각형 13">
            <a:extLst>
              <a:ext uri="{FF2B5EF4-FFF2-40B4-BE49-F238E27FC236}">
                <a16:creationId xmlns:a16="http://schemas.microsoft.com/office/drawing/2014/main" id="{054A989B-435C-B4E2-7324-E3E4F94952BF}"/>
              </a:ext>
            </a:extLst>
          </p:cNvPr>
          <p:cNvSpPr/>
          <p:nvPr/>
        </p:nvSpPr>
        <p:spPr>
          <a:xfrm>
            <a:off x="8004956" y="1800883"/>
            <a:ext cx="2442998" cy="1430379"/>
          </a:xfrm>
          <a:prstGeom prst="roundRect">
            <a:avLst>
              <a:gd name="adj" fmla="val 22681"/>
            </a:avLst>
          </a:prstGeom>
          <a:solidFill>
            <a:schemeClr val="bg1"/>
          </a:solidFill>
          <a:ln>
            <a:solidFill>
              <a:srgbClr val="AA726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모서리가 둥근 직사각형 13">
            <a:extLst>
              <a:ext uri="{FF2B5EF4-FFF2-40B4-BE49-F238E27FC236}">
                <a16:creationId xmlns:a16="http://schemas.microsoft.com/office/drawing/2014/main" id="{07415B65-DFD7-3939-570E-D1DB9EBAA410}"/>
              </a:ext>
            </a:extLst>
          </p:cNvPr>
          <p:cNvSpPr/>
          <p:nvPr/>
        </p:nvSpPr>
        <p:spPr>
          <a:xfrm>
            <a:off x="4891928" y="1800883"/>
            <a:ext cx="2442998" cy="1430379"/>
          </a:xfrm>
          <a:prstGeom prst="roundRect">
            <a:avLst>
              <a:gd name="adj" fmla="val 22681"/>
            </a:avLst>
          </a:prstGeom>
          <a:solidFill>
            <a:schemeClr val="bg1"/>
          </a:solidFill>
          <a:ln>
            <a:solidFill>
              <a:srgbClr val="AA726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4</a:t>
            </a:fld>
            <a:endParaRPr kumimoji="1" lang="ko-KR" altLang="en-US" dirty="0"/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129937D0-E60A-D8E8-6858-79B9F7A85D61}"/>
              </a:ext>
            </a:extLst>
          </p:cNvPr>
          <p:cNvSpPr/>
          <p:nvPr/>
        </p:nvSpPr>
        <p:spPr>
          <a:xfrm>
            <a:off x="1778900" y="1800883"/>
            <a:ext cx="2442998" cy="1430379"/>
          </a:xfrm>
          <a:prstGeom prst="roundRect">
            <a:avLst>
              <a:gd name="adj" fmla="val 22681"/>
            </a:avLst>
          </a:prstGeom>
          <a:solidFill>
            <a:schemeClr val="bg1"/>
          </a:solidFill>
          <a:ln>
            <a:solidFill>
              <a:srgbClr val="AA726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DADB85-B9BA-D51D-09DD-338401C84986}"/>
              </a:ext>
            </a:extLst>
          </p:cNvPr>
          <p:cNvSpPr txBox="1"/>
          <p:nvPr/>
        </p:nvSpPr>
        <p:spPr>
          <a:xfrm>
            <a:off x="1328357" y="2248270"/>
            <a:ext cx="3344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컬러가 </a:t>
            </a:r>
            <a:r>
              <a:rPr lang="ko-KR" altLang="en-US" sz="13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무채색이여서</a:t>
            </a:r>
            <a:r>
              <a:rPr lang="ko-KR" altLang="en-US" sz="1300" dirty="0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밋밋해요</a:t>
            </a:r>
            <a:r>
              <a:rPr lang="en-US" altLang="ko-KR" sz="1300" dirty="0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  <a:endParaRPr lang="en-US" altLang="ko-KR" sz="1300" dirty="0">
              <a:solidFill>
                <a:srgbClr val="AA726B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rgbClr val="AA726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디저트와 어우러졌으면 좋겠어요</a:t>
            </a:r>
            <a:r>
              <a:rPr lang="en-US" altLang="ko-KR" sz="1300" dirty="0">
                <a:solidFill>
                  <a:srgbClr val="AA726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  <a:endParaRPr lang="ko-KR" altLang="en-US" sz="1300" dirty="0">
              <a:solidFill>
                <a:srgbClr val="AA726B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97E6F-61AE-6CEC-F61D-2A1616DA5969}"/>
              </a:ext>
            </a:extLst>
          </p:cNvPr>
          <p:cNvSpPr txBox="1"/>
          <p:nvPr/>
        </p:nvSpPr>
        <p:spPr>
          <a:xfrm>
            <a:off x="5072276" y="2262251"/>
            <a:ext cx="20823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디저트</a:t>
            </a:r>
            <a:r>
              <a:rPr lang="en-US" altLang="ko-KR" sz="1300" dirty="0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39</a:t>
            </a:r>
            <a:r>
              <a:rPr lang="ko-KR" altLang="en-US" sz="1300" dirty="0">
                <a:solidFill>
                  <a:srgbClr val="AA726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만의 </a:t>
            </a:r>
            <a:endParaRPr lang="en-US" altLang="ko-KR" sz="1300" dirty="0">
              <a:solidFill>
                <a:srgbClr val="AA726B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rgbClr val="AA726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아이덴티티가 필요해요</a:t>
            </a:r>
            <a:r>
              <a:rPr lang="en-US" altLang="ko-KR" sz="1300" dirty="0">
                <a:solidFill>
                  <a:srgbClr val="AA726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B0104-4FC8-6109-06D1-B59CEEF3D4D1}"/>
              </a:ext>
            </a:extLst>
          </p:cNvPr>
          <p:cNvSpPr txBox="1"/>
          <p:nvPr/>
        </p:nvSpPr>
        <p:spPr>
          <a:xfrm>
            <a:off x="8086416" y="2256501"/>
            <a:ext cx="2326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err="1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메인페이지에서</a:t>
            </a:r>
            <a:r>
              <a:rPr lang="ko-KR" altLang="en-US" sz="1300" dirty="0">
                <a:solidFill>
                  <a:srgbClr val="AA726B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게시판을</a:t>
            </a:r>
            <a:endParaRPr lang="en-US" altLang="ko-KR" sz="1300" dirty="0">
              <a:solidFill>
                <a:srgbClr val="AA726B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rgbClr val="AA726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볼 수 있으면 좋겠어요</a:t>
            </a:r>
            <a:r>
              <a:rPr lang="en-US" altLang="ko-KR" sz="1300" dirty="0">
                <a:solidFill>
                  <a:srgbClr val="AA726B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D6C4F9C2-2E7F-7638-76F2-AAC480CB512B}"/>
              </a:ext>
            </a:extLst>
          </p:cNvPr>
          <p:cNvSpPr/>
          <p:nvPr/>
        </p:nvSpPr>
        <p:spPr>
          <a:xfrm>
            <a:off x="2955154" y="3053006"/>
            <a:ext cx="90487" cy="90487"/>
          </a:xfrm>
          <a:prstGeom prst="ellipse">
            <a:avLst/>
          </a:prstGeom>
          <a:solidFill>
            <a:srgbClr val="F6CCC2"/>
          </a:solidFill>
          <a:ln>
            <a:solidFill>
              <a:srgbClr val="AA7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B3BD46AE-DBAE-365A-A99E-3C5580379EEA}"/>
              </a:ext>
            </a:extLst>
          </p:cNvPr>
          <p:cNvSpPr/>
          <p:nvPr/>
        </p:nvSpPr>
        <p:spPr>
          <a:xfrm>
            <a:off x="2955154" y="3797012"/>
            <a:ext cx="90487" cy="90487"/>
          </a:xfrm>
          <a:prstGeom prst="ellipse">
            <a:avLst/>
          </a:prstGeom>
          <a:solidFill>
            <a:srgbClr val="F6CCC2"/>
          </a:solidFill>
          <a:ln>
            <a:solidFill>
              <a:srgbClr val="AA7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3A8900DA-04C5-9260-8985-D3A832D2B9CD}"/>
              </a:ext>
            </a:extLst>
          </p:cNvPr>
          <p:cNvSpPr/>
          <p:nvPr/>
        </p:nvSpPr>
        <p:spPr>
          <a:xfrm>
            <a:off x="6054611" y="3053006"/>
            <a:ext cx="90487" cy="90487"/>
          </a:xfrm>
          <a:prstGeom prst="ellipse">
            <a:avLst/>
          </a:prstGeom>
          <a:solidFill>
            <a:srgbClr val="F6CCC2"/>
          </a:solidFill>
          <a:ln>
            <a:solidFill>
              <a:srgbClr val="AA7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154805BE-D724-F1DF-1FB5-68A233268C58}"/>
              </a:ext>
            </a:extLst>
          </p:cNvPr>
          <p:cNvSpPr/>
          <p:nvPr/>
        </p:nvSpPr>
        <p:spPr>
          <a:xfrm>
            <a:off x="6054611" y="3797012"/>
            <a:ext cx="90487" cy="90487"/>
          </a:xfrm>
          <a:prstGeom prst="ellipse">
            <a:avLst/>
          </a:prstGeom>
          <a:solidFill>
            <a:srgbClr val="F6CCC2"/>
          </a:solidFill>
          <a:ln>
            <a:solidFill>
              <a:srgbClr val="AA7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2E47A53-886C-0AFB-EE94-B421ECFAED43}"/>
              </a:ext>
            </a:extLst>
          </p:cNvPr>
          <p:cNvCxnSpPr>
            <a:cxnSpLocks/>
          </p:cNvCxnSpPr>
          <p:nvPr/>
        </p:nvCxnSpPr>
        <p:spPr>
          <a:xfrm>
            <a:off x="9236846" y="3131086"/>
            <a:ext cx="0" cy="745808"/>
          </a:xfrm>
          <a:prstGeom prst="line">
            <a:avLst/>
          </a:prstGeom>
          <a:ln w="12700">
            <a:solidFill>
              <a:srgbClr val="AA726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타원 44">
            <a:extLst>
              <a:ext uri="{FF2B5EF4-FFF2-40B4-BE49-F238E27FC236}">
                <a16:creationId xmlns:a16="http://schemas.microsoft.com/office/drawing/2014/main" id="{B23AF519-0ABC-7D9B-D7B9-8A4D3292EDDE}"/>
              </a:ext>
            </a:extLst>
          </p:cNvPr>
          <p:cNvSpPr/>
          <p:nvPr/>
        </p:nvSpPr>
        <p:spPr>
          <a:xfrm>
            <a:off x="9191602" y="3053006"/>
            <a:ext cx="90487" cy="90487"/>
          </a:xfrm>
          <a:prstGeom prst="ellipse">
            <a:avLst/>
          </a:prstGeom>
          <a:solidFill>
            <a:srgbClr val="F6CCC2"/>
          </a:solidFill>
          <a:ln>
            <a:solidFill>
              <a:srgbClr val="AA7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741D0036-AB5A-D658-A8A0-E646471C0D75}"/>
              </a:ext>
            </a:extLst>
          </p:cNvPr>
          <p:cNvSpPr/>
          <p:nvPr/>
        </p:nvSpPr>
        <p:spPr>
          <a:xfrm>
            <a:off x="9191602" y="3797012"/>
            <a:ext cx="90487" cy="90487"/>
          </a:xfrm>
          <a:prstGeom prst="ellipse">
            <a:avLst/>
          </a:prstGeom>
          <a:solidFill>
            <a:srgbClr val="F6CCC2"/>
          </a:solidFill>
          <a:ln>
            <a:solidFill>
              <a:srgbClr val="AA7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4EC02F1-7B07-A6C0-79A2-504EBE7DEE5D}"/>
              </a:ext>
            </a:extLst>
          </p:cNvPr>
          <p:cNvSpPr/>
          <p:nvPr/>
        </p:nvSpPr>
        <p:spPr>
          <a:xfrm>
            <a:off x="1955005" y="4291702"/>
            <a:ext cx="1369219" cy="120754"/>
          </a:xfrm>
          <a:prstGeom prst="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BBF1E5-7D4D-264B-BDCC-541B02B397EA}"/>
              </a:ext>
            </a:extLst>
          </p:cNvPr>
          <p:cNvSpPr txBox="1"/>
          <p:nvPr/>
        </p:nvSpPr>
        <p:spPr>
          <a:xfrm>
            <a:off x="1343987" y="4169014"/>
            <a:ext cx="3344083" cy="69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식욕을 돋궈주는 컬러를 사용하여</a:t>
            </a:r>
            <a:endParaRPr lang="en-US" altLang="ko-KR" sz="13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사용자의 흥미를 높일 수 있게 </a:t>
            </a:r>
            <a:endParaRPr lang="en-US" altLang="ko-KR" sz="13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bg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하겠습니다</a:t>
            </a:r>
            <a:r>
              <a:rPr lang="en-US" altLang="ko-KR" sz="1300" dirty="0">
                <a:solidFill>
                  <a:schemeClr val="bg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  <a:endParaRPr lang="ko-KR" altLang="en-US" sz="1300" dirty="0">
              <a:solidFill>
                <a:schemeClr val="bg1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0727C6C-C2DE-0661-32DD-5626CC4989A4}"/>
              </a:ext>
            </a:extLst>
          </p:cNvPr>
          <p:cNvSpPr/>
          <p:nvPr/>
        </p:nvSpPr>
        <p:spPr>
          <a:xfrm>
            <a:off x="5965708" y="4157108"/>
            <a:ext cx="920868" cy="120754"/>
          </a:xfrm>
          <a:prstGeom prst="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1130B55-0762-1A70-048A-59A3CC291439}"/>
              </a:ext>
            </a:extLst>
          </p:cNvPr>
          <p:cNvSpPr/>
          <p:nvPr/>
        </p:nvSpPr>
        <p:spPr>
          <a:xfrm>
            <a:off x="9257455" y="4328682"/>
            <a:ext cx="762845" cy="120754"/>
          </a:xfrm>
          <a:prstGeom prst="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9F1107-9BDC-8126-6C25-E427D056EB83}"/>
              </a:ext>
            </a:extLst>
          </p:cNvPr>
          <p:cNvSpPr/>
          <p:nvPr/>
        </p:nvSpPr>
        <p:spPr>
          <a:xfrm>
            <a:off x="5570422" y="4348580"/>
            <a:ext cx="325554" cy="120754"/>
          </a:xfrm>
          <a:prstGeom prst="rect">
            <a:avLst/>
          </a:prstGeom>
          <a:solidFill>
            <a:srgbClr val="F9DA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772D64-2BBD-8F1F-E3AD-0436D90854A5}"/>
              </a:ext>
            </a:extLst>
          </p:cNvPr>
          <p:cNvSpPr txBox="1"/>
          <p:nvPr/>
        </p:nvSpPr>
        <p:spPr>
          <a:xfrm>
            <a:off x="4673184" y="4027192"/>
            <a:ext cx="288048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>
                <a:solidFill>
                  <a:schemeClr val="bg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브랜드의 로고와 패키지</a:t>
            </a:r>
            <a:endParaRPr lang="en-US" altLang="ko-KR" sz="1300" dirty="0">
              <a:solidFill>
                <a:schemeClr val="bg1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강조에 집중하여</a:t>
            </a:r>
            <a:endParaRPr lang="en-US" altLang="ko-KR" sz="1300" dirty="0">
              <a:solidFill>
                <a:schemeClr val="bg1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bg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타 브랜드와 차별성을 두겠습니다</a:t>
            </a:r>
            <a:r>
              <a:rPr lang="en-US" altLang="ko-KR" sz="1300" dirty="0">
                <a:solidFill>
                  <a:schemeClr val="bg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0E2BDE-6E10-630F-2CF0-DF42E795963E}"/>
              </a:ext>
            </a:extLst>
          </p:cNvPr>
          <p:cNvSpPr txBox="1"/>
          <p:nvPr/>
        </p:nvSpPr>
        <p:spPr>
          <a:xfrm>
            <a:off x="7817212" y="4201789"/>
            <a:ext cx="28804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err="1">
                <a:solidFill>
                  <a:schemeClr val="bg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메인페이지에</a:t>
            </a:r>
            <a:r>
              <a:rPr lang="ko-KR" altLang="en-US" sz="1300" dirty="0">
                <a:solidFill>
                  <a:schemeClr val="bg1"/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게시판 섹션을</a:t>
            </a:r>
            <a:endParaRPr lang="en-US" altLang="ko-KR" sz="1300" dirty="0">
              <a:solidFill>
                <a:schemeClr val="bg1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  <a:p>
            <a:pPr algn="ctr"/>
            <a:r>
              <a:rPr lang="ko-KR" altLang="en-US" sz="13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추가하겠습니다</a:t>
            </a:r>
            <a:r>
              <a:rPr lang="en-US" altLang="ko-KR" sz="13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.</a:t>
            </a:r>
            <a:endParaRPr lang="en-US" altLang="ko-KR" sz="1300" dirty="0">
              <a:solidFill>
                <a:schemeClr val="bg1"/>
              </a:solidFill>
              <a:effectLst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E97E8-456E-90DC-C3CD-A1C0A871281B}"/>
              </a:ext>
            </a:extLst>
          </p:cNvPr>
          <p:cNvSpPr txBox="1"/>
          <p:nvPr/>
        </p:nvSpPr>
        <p:spPr>
          <a:xfrm>
            <a:off x="651480" y="2349984"/>
            <a:ext cx="11982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1600" dirty="0">
                <a:solidFill>
                  <a:srgbClr val="E4988D"/>
                </a:solidFill>
                <a:ea typeface="맑은 고딕"/>
              </a:rPr>
              <a:t>AS-IS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A413FE-1183-3F3F-BBBB-211DBCC990AF}"/>
              </a:ext>
            </a:extLst>
          </p:cNvPr>
          <p:cNvSpPr txBox="1"/>
          <p:nvPr/>
        </p:nvSpPr>
        <p:spPr>
          <a:xfrm>
            <a:off x="651479" y="4240441"/>
            <a:ext cx="119825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1600" dirty="0">
                <a:solidFill>
                  <a:srgbClr val="E4988D"/>
                </a:solidFill>
                <a:ea typeface="맑은 고딕"/>
              </a:rPr>
              <a:t>TO BE</a:t>
            </a:r>
          </a:p>
        </p:txBody>
      </p:sp>
    </p:spTree>
    <p:extLst>
      <p:ext uri="{BB962C8B-B14F-4D97-AF65-F5344CB8AC3E}">
        <p14:creationId xmlns:p14="http://schemas.microsoft.com/office/powerpoint/2010/main" val="274664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5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54A5BB04-A521-AFA4-5FE3-077953AEEF76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3C9800-E480-3D18-6AE5-F9F01D842730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86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INTRODUCE  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방문자 분석</a:t>
              </a:r>
              <a:endParaRPr lang="en-US" altLang="ko-KR" sz="1600" dirty="0">
                <a:solidFill>
                  <a:srgbClr val="F6CB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DF4B49C-04D5-9F97-8EF2-3CE9B00F996A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3CF80684-B57B-38D3-BA08-481C28AA4DB1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98BE076-E414-6BCB-7694-6A544C1B51E1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41F6CDBC-09ED-5149-42DA-E9DB41BBE94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C55237BF-EAE1-11C8-3D45-42301A989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4" name="그림 4" descr="텍스트, 스크린샷, 폰트, 도표이(가) 표시된 사진&#10;&#10;자동 생성된 설명">
            <a:extLst>
              <a:ext uri="{FF2B5EF4-FFF2-40B4-BE49-F238E27FC236}">
                <a16:creationId xmlns:a16="http://schemas.microsoft.com/office/drawing/2014/main" id="{ED45EFA0-ED69-2D5D-56BF-3A2B412F8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271" y="1515858"/>
            <a:ext cx="8391306" cy="3081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C32B1-7F5C-892A-E533-3288FECE3BBA}"/>
              </a:ext>
            </a:extLst>
          </p:cNvPr>
          <p:cNvSpPr txBox="1"/>
          <p:nvPr/>
        </p:nvSpPr>
        <p:spPr>
          <a:xfrm>
            <a:off x="648041" y="5119278"/>
            <a:ext cx="109006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sz="1400" dirty="0">
                <a:solidFill>
                  <a:srgbClr val="E4988D"/>
                </a:solidFill>
                <a:ea typeface="+mn-lt"/>
                <a:cs typeface="+mn-lt"/>
              </a:rPr>
              <a:t>남성보다는 여성 방문자의 비율이 더 차지하고 있으며, 20대-30대 방문자의 비율이 절반을 차지하여 타겟 범위를 20,30대로 한정한다.</a:t>
            </a:r>
            <a:endParaRPr lang="ko-KR" sz="1400">
              <a:solidFill>
                <a:srgbClr val="E4988D"/>
              </a:solidFill>
              <a:ea typeface="맑은 고딕"/>
            </a:endParaRPr>
          </a:p>
          <a:p>
            <a:pPr algn="ctr"/>
            <a:r>
              <a:rPr lang="ko-KR" sz="1400" dirty="0">
                <a:solidFill>
                  <a:srgbClr val="E4988D"/>
                </a:solidFill>
                <a:ea typeface="+mn-lt"/>
                <a:cs typeface="+mn-lt"/>
              </a:rPr>
              <a:t>그러나 10대와 40대, 50대 방문자의의 비율도 많은 부분을 차지하기 때문에 전연령층을 고려한다. </a:t>
            </a:r>
            <a:endParaRPr lang="ko-KR" sz="1400">
              <a:solidFill>
                <a:srgbClr val="E4988D"/>
              </a:solidFill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0519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31BC2180-616E-F151-6542-CA53069A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94E07DA-B901-B172-8711-ADCA860EF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6</a:t>
            </a:fld>
            <a:endParaRPr kumimoji="1"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E88DBDA-B585-CECE-EF6A-8A81468AFB21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50D43-CDBD-F062-1641-AABA14DE3163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86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INTRODUCE  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rPr>
                <a:t>방문자 분석</a:t>
              </a:r>
              <a:endParaRPr lang="en-US" altLang="ko-KR" sz="1600" dirty="0">
                <a:solidFill>
                  <a:srgbClr val="F6CBC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ED5E947-8E2D-CE89-EAD5-27227DB8C421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8" name="직선 연결선 3">
                <a:extLst>
                  <a:ext uri="{FF2B5EF4-FFF2-40B4-BE49-F238E27FC236}">
                    <a16:creationId xmlns:a16="http://schemas.microsoft.com/office/drawing/2014/main" id="{F2441188-300C-6F65-B8A4-2E9EFD18C15B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9FA2A335-109A-3725-5D49-97BFF1BAD611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525039D5-E294-B755-B7D1-11F1FE880780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7" name="그래픽 6">
              <a:extLst>
                <a:ext uri="{FF2B5EF4-FFF2-40B4-BE49-F238E27FC236}">
                  <a16:creationId xmlns:a16="http://schemas.microsoft.com/office/drawing/2014/main" id="{9261B690-0C29-5B19-ADD4-2D2A88BC2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12" name="그림 12" descr="텍스트, 폰트, 라인, 스크린샷이(가) 표시된 사진&#10;&#10;자동 생성된 설명">
            <a:extLst>
              <a:ext uri="{FF2B5EF4-FFF2-40B4-BE49-F238E27FC236}">
                <a16:creationId xmlns:a16="http://schemas.microsoft.com/office/drawing/2014/main" id="{01C97820-7763-FB4A-5A4D-434574DE1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943" y="2554347"/>
            <a:ext cx="5686497" cy="830251"/>
          </a:xfrm>
          <a:prstGeom prst="rect">
            <a:avLst/>
          </a:prstGeom>
        </p:spPr>
      </p:pic>
      <p:pic>
        <p:nvPicPr>
          <p:cNvPr id="13" name="그림 13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A77B9524-CF56-0869-EF30-CA50C93D2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48" y="2159189"/>
            <a:ext cx="4639475" cy="16205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59950-2A1A-7508-3C49-A1C2CE763596}"/>
              </a:ext>
            </a:extLst>
          </p:cNvPr>
          <p:cNvSpPr txBox="1"/>
          <p:nvPr/>
        </p:nvSpPr>
        <p:spPr>
          <a:xfrm>
            <a:off x="2128947" y="1535633"/>
            <a:ext cx="246632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1700" dirty="0">
                <a:ea typeface="맑은 고딕"/>
              </a:rPr>
              <a:t>GOOGLE </a:t>
            </a:r>
            <a:r>
              <a:rPr lang="ko-KR" altLang="en-US" sz="1700" dirty="0" err="1">
                <a:ea typeface="맑은 고딕"/>
              </a:rPr>
              <a:t>연관검색어</a:t>
            </a:r>
            <a:endParaRPr lang="ko-KR" altLang="en-US" sz="17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08977-478A-2F37-54C7-282EB37C6286}"/>
              </a:ext>
            </a:extLst>
          </p:cNvPr>
          <p:cNvSpPr txBox="1"/>
          <p:nvPr/>
        </p:nvSpPr>
        <p:spPr>
          <a:xfrm>
            <a:off x="7701434" y="1535632"/>
            <a:ext cx="246632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1700" dirty="0">
                <a:ea typeface="맑은 고딕"/>
              </a:rPr>
              <a:t>NAVER </a:t>
            </a:r>
            <a:r>
              <a:rPr lang="ko-KR" altLang="en-US" sz="1700" dirty="0" err="1">
                <a:ea typeface="맑은 고딕"/>
              </a:rPr>
              <a:t>연관검색어</a:t>
            </a:r>
            <a:endParaRPr lang="ko-KR" altLang="en-US" sz="17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15E18-2E47-83CA-ABBB-885BBC9A4283}"/>
              </a:ext>
            </a:extLst>
          </p:cNvPr>
          <p:cNvSpPr txBox="1"/>
          <p:nvPr/>
        </p:nvSpPr>
        <p:spPr>
          <a:xfrm>
            <a:off x="2491401" y="4793537"/>
            <a:ext cx="749202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sz="1400" dirty="0">
                <a:solidFill>
                  <a:srgbClr val="E4988D"/>
                </a:solidFill>
                <a:ea typeface="+mn-lt"/>
                <a:cs typeface="+mn-lt"/>
              </a:rPr>
              <a:t>연관 검색어의 분석 결과 디저트 등의 상품 정보 확인이 주 방문 목적으로 보인다.</a:t>
            </a:r>
            <a:endParaRPr lang="ko-KR" sz="1400">
              <a:solidFill>
                <a:srgbClr val="E4988D"/>
              </a:solidFill>
              <a:ea typeface="맑은 고딕"/>
            </a:endParaRPr>
          </a:p>
          <a:p>
            <a:pPr algn="ctr"/>
            <a:r>
              <a:rPr lang="ko-KR" sz="1400" dirty="0">
                <a:solidFill>
                  <a:srgbClr val="E4988D"/>
                </a:solidFill>
                <a:ea typeface="+mn-lt"/>
                <a:cs typeface="+mn-lt"/>
              </a:rPr>
              <a:t>상품의 상세 정보 서브페이지에 집중한다. </a:t>
            </a:r>
            <a:endParaRPr lang="ko-KR" sz="1400" dirty="0">
              <a:solidFill>
                <a:srgbClr val="E4988D"/>
              </a:solidFill>
            </a:endParaRPr>
          </a:p>
          <a:p>
            <a:endParaRPr lang="ko-KR" altLang="en-US" sz="1400" dirty="0"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19216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7</a:t>
            </a:fld>
            <a:endParaRPr kumimoji="1"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57D2F-6BA7-F68B-D93E-3FBE84A20CE7}"/>
              </a:ext>
            </a:extLst>
          </p:cNvPr>
          <p:cNvSpPr txBox="1"/>
          <p:nvPr/>
        </p:nvSpPr>
        <p:spPr>
          <a:xfrm>
            <a:off x="1975157" y="4547670"/>
            <a:ext cx="334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o-KR" sz="1400" dirty="0">
                <a:solidFill>
                  <a:srgbClr val="B88882"/>
                </a:solidFill>
                <a:ea typeface="+mn-lt"/>
                <a:cs typeface="+mn-lt"/>
              </a:rPr>
              <a:t>디저트</a:t>
            </a:r>
            <a:r>
              <a:rPr lang="en-US" altLang="ko-KR" sz="1400" dirty="0">
                <a:solidFill>
                  <a:srgbClr val="B88882"/>
                </a:solidFill>
                <a:ea typeface="+mn-lt"/>
                <a:cs typeface="+mn-lt"/>
              </a:rPr>
              <a:t>39</a:t>
            </a:r>
            <a:r>
              <a:rPr lang="ko-KR" sz="1400" dirty="0">
                <a:solidFill>
                  <a:srgbClr val="B88882"/>
                </a:solidFill>
                <a:ea typeface="+mn-lt"/>
                <a:cs typeface="+mn-lt"/>
              </a:rPr>
              <a:t>의 디저트 메뉴가 궁금한 </a:t>
            </a:r>
            <a:r>
              <a:rPr lang="en-US" altLang="ko-KR" sz="1400" dirty="0">
                <a:solidFill>
                  <a:srgbClr val="B88882"/>
                </a:solidFill>
                <a:ea typeface="+mn-lt"/>
                <a:cs typeface="+mn-lt"/>
              </a:rPr>
              <a:t>20</a:t>
            </a:r>
            <a:r>
              <a:rPr lang="ko-KR" sz="1400" dirty="0">
                <a:solidFill>
                  <a:srgbClr val="B88882"/>
                </a:solidFill>
                <a:ea typeface="+mn-lt"/>
                <a:cs typeface="+mn-lt"/>
              </a:rPr>
              <a:t>대</a:t>
            </a:r>
            <a:endParaRPr lang="en-US" dirty="0">
              <a:solidFill>
                <a:srgbClr val="B88882"/>
              </a:solidFill>
              <a:ea typeface="+mn-lt"/>
              <a:cs typeface="+mn-lt"/>
            </a:endParaRPr>
          </a:p>
          <a:p>
            <a:pPr algn="ctr"/>
            <a:endParaRPr lang="ko-KR" altLang="en-US" sz="1400" dirty="0">
              <a:solidFill>
                <a:srgbClr val="AA726B"/>
              </a:solidFill>
              <a:latin typeface="맑은 고딕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06385-F105-029C-06DD-B18F65440272}"/>
              </a:ext>
            </a:extLst>
          </p:cNvPr>
          <p:cNvSpPr txBox="1"/>
          <p:nvPr/>
        </p:nvSpPr>
        <p:spPr>
          <a:xfrm>
            <a:off x="6363097" y="4547669"/>
            <a:ext cx="33440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ko-KR" sz="1400" dirty="0">
                <a:solidFill>
                  <a:srgbClr val="B88882"/>
                </a:solidFill>
                <a:ea typeface="+mn-lt"/>
                <a:cs typeface="+mn-lt"/>
              </a:rPr>
              <a:t> 가맹점 창업에 관심이 있는 </a:t>
            </a:r>
            <a:r>
              <a:rPr lang="en-US" altLang="ko-KR" sz="1400" dirty="0">
                <a:solidFill>
                  <a:srgbClr val="B88882"/>
                </a:solidFill>
                <a:ea typeface="+mn-lt"/>
                <a:cs typeface="+mn-lt"/>
              </a:rPr>
              <a:t>30</a:t>
            </a:r>
            <a:r>
              <a:rPr lang="ko-KR" sz="1400" dirty="0">
                <a:solidFill>
                  <a:srgbClr val="B88882"/>
                </a:solidFill>
                <a:ea typeface="+mn-lt"/>
                <a:cs typeface="+mn-lt"/>
              </a:rPr>
              <a:t>대</a:t>
            </a:r>
            <a:endParaRPr lang="ko-KR" dirty="0">
              <a:solidFill>
                <a:srgbClr val="B88882"/>
              </a:solidFill>
              <a:ea typeface="+mn-lt"/>
              <a:cs typeface="+mn-lt"/>
            </a:endParaRPr>
          </a:p>
          <a:p>
            <a:pPr algn="ctr"/>
            <a:endParaRPr lang="ko-KR" altLang="en-US" sz="1400" dirty="0">
              <a:solidFill>
                <a:srgbClr val="B88882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933213E-4690-2DE8-D072-E41E754CBC4A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8D5D5C-7584-4586-DB17-31CC9633B371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869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맑은 고딕"/>
                  <a:cs typeface="+mn-lt"/>
                </a:rPr>
                <a:t>TARGET</a:t>
              </a: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 ANALYSIS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타겟 설정</a:t>
              </a:r>
              <a:endParaRPr lang="en-US" altLang="ko-KR" sz="1600" dirty="0">
                <a:solidFill>
                  <a:srgbClr val="F6CBC1"/>
                </a:solidFill>
                <a:latin typeface="Pretendard" panose="02000503000000020004" pitchFamily="50" charset="-127"/>
                <a:ea typeface="Pretendard"/>
                <a:cs typeface="Pretendard" panose="02000503000000020004" pitchFamily="50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69E0537-B127-B3F9-D042-C855CD592A85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5" name="직선 연결선 3">
                <a:extLst>
                  <a:ext uri="{FF2B5EF4-FFF2-40B4-BE49-F238E27FC236}">
                    <a16:creationId xmlns:a16="http://schemas.microsoft.com/office/drawing/2014/main" id="{09228CA2-0644-F6E7-FC1B-B15E8D351CA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3DA274C8-ACB5-606F-C441-D0BF531377F0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D7A8C5D-3091-5CED-9629-8106B414CE34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BD452635-8A92-9356-63B2-2514B4EF8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4" name="그림 4" descr="사람, 인간의 얼굴, 의류, 사진 촬영이(가) 표시된 사진&#10;&#10;자동 생성된 설명">
            <a:extLst>
              <a:ext uri="{FF2B5EF4-FFF2-40B4-BE49-F238E27FC236}">
                <a16:creationId xmlns:a16="http://schemas.microsoft.com/office/drawing/2014/main" id="{4E5F7D6E-62ED-10CF-9976-6DAA0016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713" y="1117142"/>
            <a:ext cx="2743200" cy="3064817"/>
          </a:xfrm>
          <a:prstGeom prst="rect">
            <a:avLst/>
          </a:prstGeom>
        </p:spPr>
      </p:pic>
      <p:pic>
        <p:nvPicPr>
          <p:cNvPr id="6" name="그림 6" descr="사람, 슈트, 의류, 인간의 얼굴이(가) 표시된 사진&#10;&#10;자동 생성된 설명">
            <a:extLst>
              <a:ext uri="{FF2B5EF4-FFF2-40B4-BE49-F238E27FC236}">
                <a16:creationId xmlns:a16="http://schemas.microsoft.com/office/drawing/2014/main" id="{BC5AAE6F-9C83-339A-1CFF-601F040645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32" r="-212" b="19633"/>
          <a:stretch/>
        </p:blipFill>
        <p:spPr>
          <a:xfrm>
            <a:off x="6609042" y="1116259"/>
            <a:ext cx="2749026" cy="30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3D7E5185-C902-F097-F147-FA3C8697040B}"/>
              </a:ext>
            </a:extLst>
          </p:cNvPr>
          <p:cNvSpPr/>
          <p:nvPr/>
        </p:nvSpPr>
        <p:spPr>
          <a:xfrm>
            <a:off x="3651563" y="4670078"/>
            <a:ext cx="1124139" cy="135802"/>
          </a:xfrm>
          <a:prstGeom prst="rect">
            <a:avLst/>
          </a:prstGeom>
          <a:solidFill>
            <a:srgbClr val="F1D1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7DFEC43-849C-7F49-66EF-24DBF7A01E30}"/>
              </a:ext>
            </a:extLst>
          </p:cNvPr>
          <p:cNvSpPr/>
          <p:nvPr/>
        </p:nvSpPr>
        <p:spPr>
          <a:xfrm>
            <a:off x="1188813" y="2184120"/>
            <a:ext cx="2285596" cy="220403"/>
          </a:xfrm>
          <a:prstGeom prst="rect">
            <a:avLst/>
          </a:prstGeom>
          <a:solidFill>
            <a:srgbClr val="F1D1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8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869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TARGET ANALYSIS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페르소나</a:t>
              </a:r>
              <a:endParaRPr lang="en-US" altLang="ko-KR" sz="1600">
                <a:solidFill>
                  <a:srgbClr val="F6CBC1"/>
                </a:solidFill>
                <a:latin typeface="Pretendard" panose="02000503000000020004" pitchFamily="50" charset="-127"/>
                <a:ea typeface="Pretendard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pic>
        <p:nvPicPr>
          <p:cNvPr id="5" name="그림 4" descr="사람, 인간의 얼굴, 의류, 사진 촬영이(가) 표시된 사진&#10;&#10;자동 생성된 설명">
            <a:extLst>
              <a:ext uri="{FF2B5EF4-FFF2-40B4-BE49-F238E27FC236}">
                <a16:creationId xmlns:a16="http://schemas.microsoft.com/office/drawing/2014/main" id="{033CEBE8-2204-4C22-BE80-0DCF6C837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324" y="1978028"/>
            <a:ext cx="2743200" cy="3064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790D1-4DDB-D886-FB25-98328C5ADFCC}"/>
              </a:ext>
            </a:extLst>
          </p:cNvPr>
          <p:cNvSpPr txBox="1"/>
          <p:nvPr/>
        </p:nvSpPr>
        <p:spPr>
          <a:xfrm>
            <a:off x="1000488" y="2068417"/>
            <a:ext cx="3740198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1700" dirty="0">
                <a:latin typeface="나눔스퀘어"/>
                <a:ea typeface="+mn-lt"/>
                <a:cs typeface="+mn-lt"/>
              </a:rPr>
              <a:t>먹방 컨텐츠를 하는 20대</a:t>
            </a:r>
            <a:endParaRPr lang="ko-KR" sz="1700" dirty="0">
              <a:latin typeface="나눔스퀘어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50725-060B-88C5-59A6-F56ACEC0B400}"/>
              </a:ext>
            </a:extLst>
          </p:cNvPr>
          <p:cNvSpPr txBox="1"/>
          <p:nvPr/>
        </p:nvSpPr>
        <p:spPr>
          <a:xfrm>
            <a:off x="3228319" y="2087572"/>
            <a:ext cx="215803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1300" dirty="0">
                <a:solidFill>
                  <a:srgbClr val="B88882"/>
                </a:solidFill>
                <a:ea typeface="+mn-lt"/>
                <a:cs typeface="+mn-lt"/>
              </a:rPr>
              <a:t>#</a:t>
            </a:r>
            <a:r>
              <a:rPr lang="ko-KR" altLang="en-US" sz="1300" err="1">
                <a:solidFill>
                  <a:srgbClr val="B88882"/>
                </a:solidFill>
                <a:ea typeface="+mn-lt"/>
                <a:cs typeface="+mn-lt"/>
              </a:rPr>
              <a:t>먹방유튜버</a:t>
            </a:r>
            <a:r>
              <a:rPr lang="en-US" altLang="ko-KR" sz="1300" dirty="0">
                <a:solidFill>
                  <a:srgbClr val="B88882"/>
                </a:solidFill>
                <a:ea typeface="+mn-lt"/>
                <a:cs typeface="+mn-lt"/>
              </a:rPr>
              <a:t>#</a:t>
            </a:r>
            <a:r>
              <a:rPr lang="ko-KR" altLang="en-US" sz="1300" err="1">
                <a:solidFill>
                  <a:srgbClr val="B88882"/>
                </a:solidFill>
                <a:ea typeface="+mn-lt"/>
                <a:cs typeface="+mn-lt"/>
              </a:rPr>
              <a:t>먹방다이어터</a:t>
            </a:r>
            <a:endParaRPr lang="ko-KR" altLang="en-US" sz="1300" err="1">
              <a:solidFill>
                <a:srgbClr val="B8888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1377A-8CBC-D50A-67D0-051C77282734}"/>
              </a:ext>
            </a:extLst>
          </p:cNvPr>
          <p:cNvSpPr txBox="1"/>
          <p:nvPr/>
        </p:nvSpPr>
        <p:spPr>
          <a:xfrm>
            <a:off x="1221526" y="2640824"/>
            <a:ext cx="46941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dirty="0" err="1">
                <a:latin typeface="나눔스퀘어"/>
                <a:ea typeface="맑은 고딕"/>
              </a:rPr>
              <a:t>어플말고</a:t>
            </a:r>
            <a:r>
              <a:rPr lang="ko-KR" altLang="en-US" dirty="0">
                <a:latin typeface="나눔스퀘어"/>
                <a:ea typeface="Helvetica Neue"/>
                <a:cs typeface="Helvetica Neue"/>
              </a:rPr>
              <a:t> </a:t>
            </a:r>
            <a:r>
              <a:rPr lang="ko-KR" altLang="en-US" dirty="0">
                <a:latin typeface="나눔스퀘어"/>
                <a:ea typeface="맑은 고딕"/>
              </a:rPr>
              <a:t>홈페이지에는</a:t>
            </a:r>
            <a:r>
              <a:rPr lang="ko-KR" altLang="en-US" dirty="0">
                <a:latin typeface="나눔스퀘어"/>
                <a:ea typeface="Helvetica Neue"/>
                <a:cs typeface="Helvetica Neue"/>
              </a:rPr>
              <a:t> </a:t>
            </a:r>
            <a:r>
              <a:rPr lang="ko-KR" altLang="en-US" dirty="0">
                <a:latin typeface="나눔스퀘어"/>
                <a:ea typeface="맑은 고딕"/>
              </a:rPr>
              <a:t>없나요</a:t>
            </a:r>
            <a:r>
              <a:rPr lang="ko-KR" altLang="en-US" dirty="0">
                <a:latin typeface="나눔스퀘어"/>
                <a:ea typeface="Helvetica Neue"/>
                <a:cs typeface="Helvetica Neue"/>
              </a:rPr>
              <a:t> </a:t>
            </a:r>
            <a:r>
              <a:rPr lang="en-US" altLang="ko-KR" dirty="0">
                <a:latin typeface="나눔스퀘어"/>
                <a:ea typeface="Helvetica Neue"/>
                <a:cs typeface="Helvetica Neue"/>
              </a:rPr>
              <a:t>? </a:t>
            </a:r>
            <a:endParaRPr lang="ko-KR" altLang="en-US" dirty="0">
              <a:latin typeface="나눔스퀘어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8DBB0-DC72-FFB3-472D-299A5818AE2A}"/>
              </a:ext>
            </a:extLst>
          </p:cNvPr>
          <p:cNvSpPr txBox="1"/>
          <p:nvPr/>
        </p:nvSpPr>
        <p:spPr>
          <a:xfrm>
            <a:off x="1000488" y="3298122"/>
            <a:ext cx="8701923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sz="1600" dirty="0">
                <a:latin typeface="나눔스퀘어"/>
                <a:ea typeface="+mn-lt"/>
                <a:cs typeface="+mn-lt"/>
              </a:rPr>
              <a:t>이번에 디저트39 컨텐츠 계획중인 20대 먹방 </a:t>
            </a:r>
            <a:r>
              <a:rPr lang="ko-KR" sz="1600" dirty="0" err="1">
                <a:latin typeface="나눔스퀘어"/>
                <a:ea typeface="+mn-lt"/>
                <a:cs typeface="+mn-lt"/>
              </a:rPr>
              <a:t>유튜버는</a:t>
            </a:r>
            <a:r>
              <a:rPr lang="ko-KR" sz="1600" dirty="0">
                <a:latin typeface="나눔스퀘어"/>
                <a:ea typeface="+mn-lt"/>
                <a:cs typeface="+mn-lt"/>
              </a:rPr>
              <a:t> 인기있는</a:t>
            </a:r>
          </a:p>
          <a:p>
            <a:r>
              <a:rPr lang="ko-KR" sz="1600" dirty="0">
                <a:latin typeface="나눔스퀘어"/>
                <a:ea typeface="+mn-lt"/>
                <a:cs typeface="+mn-lt"/>
              </a:rPr>
              <a:t>디저트와 </a:t>
            </a:r>
            <a:r>
              <a:rPr lang="ko-KR" sz="1600" dirty="0" err="1">
                <a:latin typeface="나눔스퀘어"/>
                <a:ea typeface="+mn-lt"/>
                <a:cs typeface="+mn-lt"/>
              </a:rPr>
              <a:t>새로나온</a:t>
            </a:r>
            <a:r>
              <a:rPr lang="ko-KR" sz="1600" dirty="0">
                <a:latin typeface="나눔스퀘어"/>
                <a:ea typeface="+mn-lt"/>
                <a:cs typeface="+mn-lt"/>
              </a:rPr>
              <a:t> 디저트를 </a:t>
            </a:r>
            <a:r>
              <a:rPr lang="ko-KR" sz="1600" dirty="0" err="1">
                <a:latin typeface="나눔스퀘어"/>
                <a:ea typeface="+mn-lt"/>
                <a:cs typeface="+mn-lt"/>
              </a:rPr>
              <a:t>찾기위해서</a:t>
            </a:r>
            <a:r>
              <a:rPr lang="ko-KR" sz="1600" dirty="0">
                <a:latin typeface="나눔스퀘어"/>
                <a:ea typeface="+mn-lt"/>
                <a:cs typeface="+mn-lt"/>
              </a:rPr>
              <a:t> 홈페이지를 방문했다.</a:t>
            </a:r>
            <a:endParaRPr lang="ko-KR" sz="1600" dirty="0">
              <a:latin typeface="나눔스퀘어"/>
              <a:ea typeface="맑은 고딕"/>
            </a:endParaRPr>
          </a:p>
          <a:p>
            <a:br>
              <a:rPr lang="en-US" altLang="ko-KR" dirty="0"/>
            </a:br>
            <a:endParaRPr lang="en-US" altLang="ko-KR" sz="1600">
              <a:latin typeface="나눔스퀘어"/>
              <a:ea typeface="맑은 고딕"/>
            </a:endParaRPr>
          </a:p>
          <a:p>
            <a:r>
              <a:rPr lang="ko-KR" sz="1600" dirty="0">
                <a:latin typeface="나눔스퀘어"/>
                <a:ea typeface="+mn-lt"/>
                <a:cs typeface="+mn-lt"/>
              </a:rPr>
              <a:t>모바일보다는 </a:t>
            </a:r>
            <a:r>
              <a:rPr lang="ko-KR" sz="1600" dirty="0" err="1">
                <a:latin typeface="나눔스퀘어"/>
                <a:ea typeface="+mn-lt"/>
                <a:cs typeface="+mn-lt"/>
              </a:rPr>
              <a:t>pc로</a:t>
            </a:r>
            <a:r>
              <a:rPr lang="ko-KR" sz="1600" dirty="0">
                <a:latin typeface="나눔스퀘어"/>
                <a:ea typeface="+mn-lt"/>
                <a:cs typeface="+mn-lt"/>
              </a:rPr>
              <a:t> 빠르게 </a:t>
            </a:r>
            <a:r>
              <a:rPr lang="ko-KR" altLang="en-US" sz="1600" dirty="0">
                <a:latin typeface="나눔스퀘어"/>
                <a:ea typeface="+mn-lt"/>
                <a:cs typeface="+mn-lt"/>
              </a:rPr>
              <a:t>확인해 보니 제품가격은 나와</a:t>
            </a:r>
            <a:r>
              <a:rPr lang="ko-KR" sz="1600" dirty="0">
                <a:latin typeface="나눔스퀘어"/>
                <a:ea typeface="+mn-lt"/>
                <a:cs typeface="+mn-lt"/>
              </a:rPr>
              <a:t>있</a:t>
            </a:r>
            <a:r>
              <a:rPr lang="ko-KR" altLang="en-US" sz="1600" dirty="0">
                <a:latin typeface="나눔스퀘어"/>
                <a:ea typeface="+mn-lt"/>
                <a:cs typeface="+mn-lt"/>
              </a:rPr>
              <a:t>었지만</a:t>
            </a:r>
            <a:endParaRPr lang="ko-KR" altLang="en-US" sz="1600" dirty="0">
              <a:latin typeface="나눔스퀘어"/>
              <a:ea typeface="맑은 고딕"/>
            </a:endParaRPr>
          </a:p>
          <a:p>
            <a:r>
              <a:rPr lang="ko-KR" sz="1600" dirty="0">
                <a:latin typeface="나눔스퀘어"/>
                <a:ea typeface="+mn-lt"/>
                <a:cs typeface="+mn-lt"/>
              </a:rPr>
              <a:t>영양정보나 칼로리 정보 등 세부 정보가 없어서 불편하다.</a:t>
            </a:r>
            <a:endParaRPr lang="ko-KR" sz="1600" dirty="0">
              <a:latin typeface="나눔스퀘어"/>
              <a:ea typeface="맑은 고딕"/>
            </a:endParaRPr>
          </a:p>
          <a:p>
            <a:pPr algn="l"/>
            <a:endParaRPr lang="ko-KR" altLang="en-US" sz="1600" dirty="0">
              <a:latin typeface="나눔스퀘어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5563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3D7E5185-C902-F097-F147-FA3C8697040B}"/>
              </a:ext>
            </a:extLst>
          </p:cNvPr>
          <p:cNvSpPr/>
          <p:nvPr/>
        </p:nvSpPr>
        <p:spPr>
          <a:xfrm>
            <a:off x="3651563" y="4670078"/>
            <a:ext cx="1124139" cy="135802"/>
          </a:xfrm>
          <a:prstGeom prst="rect">
            <a:avLst/>
          </a:prstGeom>
          <a:solidFill>
            <a:srgbClr val="F1D1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dirty="0">
              <a:latin typeface="나눔스퀘어"/>
              <a:ea typeface="Malgun Gothic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7DFEC43-849C-7F49-66EF-24DBF7A01E30}"/>
              </a:ext>
            </a:extLst>
          </p:cNvPr>
          <p:cNvSpPr/>
          <p:nvPr/>
        </p:nvSpPr>
        <p:spPr>
          <a:xfrm>
            <a:off x="1090490" y="2184120"/>
            <a:ext cx="2285596" cy="220403"/>
          </a:xfrm>
          <a:prstGeom prst="rect">
            <a:avLst/>
          </a:prstGeom>
          <a:solidFill>
            <a:srgbClr val="F1D1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dirty="0">
              <a:latin typeface="나눔스퀘어"/>
              <a:ea typeface="Malgun Gothic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145CBD16-A2CB-64C0-2A91-40E3FAD5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ko-KR"/>
              <a:t>2023 dessert39 web renewal project</a:t>
            </a:r>
            <a:endParaRPr kumimoji="1"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A9A0712-815E-D48F-6918-2A994E3A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D90-D153-C34A-89A9-D1F634E84BDA}" type="slidenum">
              <a:rPr kumimoji="1" lang="ko-KR" altLang="en-US" smtClean="0"/>
              <a:pPr/>
              <a:t>9</a:t>
            </a:fld>
            <a:endParaRPr kumimoji="1"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8CECFDEB-8B54-BF6C-7AAE-4CF686C83C84}"/>
              </a:ext>
            </a:extLst>
          </p:cNvPr>
          <p:cNvGrpSpPr/>
          <p:nvPr/>
        </p:nvGrpSpPr>
        <p:grpSpPr>
          <a:xfrm>
            <a:off x="3911326" y="71210"/>
            <a:ext cx="4242074" cy="447783"/>
            <a:chOff x="3911326" y="71210"/>
            <a:chExt cx="4242074" cy="4477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563CBF-6DE7-7D36-5F3B-7B500D70FD8D}"/>
                </a:ext>
              </a:extLst>
            </p:cNvPr>
            <p:cNvSpPr txBox="1"/>
            <p:nvPr/>
          </p:nvSpPr>
          <p:spPr>
            <a:xfrm>
              <a:off x="3941598" y="71210"/>
              <a:ext cx="4098792" cy="3869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600" dirty="0">
                  <a:solidFill>
                    <a:srgbClr val="B88882"/>
                  </a:solidFill>
                  <a:ea typeface="+mn-lt"/>
                  <a:cs typeface="+mn-lt"/>
                </a:rPr>
                <a:t>TARGET ANALYSIS</a:t>
              </a:r>
              <a:r>
                <a:rPr lang="en-US" altLang="ko-KR" sz="1600" dirty="0">
                  <a:solidFill>
                    <a:srgbClr val="AA726B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  </a:t>
              </a:r>
              <a:r>
                <a:rPr lang="ko-KR" altLang="en-US" sz="1600" dirty="0">
                  <a:solidFill>
                    <a:srgbClr val="F6CBC1"/>
                  </a:solidFill>
                  <a:latin typeface="Pretendard" panose="02000503000000020004" pitchFamily="50" charset="-127"/>
                  <a:ea typeface="Pretendard"/>
                  <a:cs typeface="Pretendard" panose="02000503000000020004" pitchFamily="50" charset="-127"/>
                </a:rPr>
                <a:t>페르소나</a:t>
              </a:r>
              <a:endParaRPr lang="en-US" altLang="ko-KR" sz="1600">
                <a:solidFill>
                  <a:srgbClr val="F6CBC1"/>
                </a:solidFill>
                <a:latin typeface="Pretendard" panose="02000503000000020004" pitchFamily="50" charset="-127"/>
                <a:ea typeface="Pretendard"/>
                <a:cs typeface="Pretendard" panose="02000503000000020004" pitchFamily="50" charset="-127"/>
              </a:endParaRP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DBC9F00-1778-9546-5944-F8112361346B}"/>
                </a:ext>
              </a:extLst>
            </p:cNvPr>
            <p:cNvGrpSpPr/>
            <p:nvPr/>
          </p:nvGrpSpPr>
          <p:grpSpPr>
            <a:xfrm>
              <a:off x="3911326" y="450772"/>
              <a:ext cx="4242074" cy="68221"/>
              <a:chOff x="3907488" y="466893"/>
              <a:chExt cx="4242074" cy="68221"/>
            </a:xfrm>
          </p:grpSpPr>
          <p:cxnSp>
            <p:nvCxnSpPr>
              <p:cNvPr id="13" name="직선 연결선 3">
                <a:extLst>
                  <a:ext uri="{FF2B5EF4-FFF2-40B4-BE49-F238E27FC236}">
                    <a16:creationId xmlns:a16="http://schemas.microsoft.com/office/drawing/2014/main" id="{43CA6C36-FE73-91F9-2B3D-7E8D37941449}"/>
                  </a:ext>
                </a:extLst>
              </p:cNvPr>
              <p:cNvCxnSpPr/>
              <p:nvPr/>
            </p:nvCxnSpPr>
            <p:spPr>
              <a:xfrm flipV="1">
                <a:off x="4028791" y="501003"/>
                <a:ext cx="3999468" cy="1"/>
              </a:xfrm>
              <a:prstGeom prst="line">
                <a:avLst/>
              </a:prstGeom>
              <a:ln>
                <a:solidFill>
                  <a:srgbClr val="AA72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47993B04-1E4F-B06B-BA8C-A4109775D1A5}"/>
                  </a:ext>
                </a:extLst>
              </p:cNvPr>
              <p:cNvSpPr/>
              <p:nvPr/>
            </p:nvSpPr>
            <p:spPr>
              <a:xfrm>
                <a:off x="8081341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CFFE1149-BF6C-B3DA-15A5-62550F0F759A}"/>
                  </a:ext>
                </a:extLst>
              </p:cNvPr>
              <p:cNvSpPr/>
              <p:nvPr/>
            </p:nvSpPr>
            <p:spPr>
              <a:xfrm>
                <a:off x="3907488" y="466893"/>
                <a:ext cx="68221" cy="68221"/>
              </a:xfrm>
              <a:prstGeom prst="rect">
                <a:avLst/>
              </a:prstGeom>
              <a:solidFill>
                <a:srgbClr val="AA726B"/>
              </a:solidFill>
              <a:ln>
                <a:solidFill>
                  <a:srgbClr val="AA72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AA726B"/>
                  </a:solidFill>
                </a:endParaRPr>
              </a:p>
            </p:txBody>
          </p:sp>
        </p:grp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2FDFB22C-0949-BEC5-1927-661723F2B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5814"/>
            <a:stretch/>
          </p:blipFill>
          <p:spPr>
            <a:xfrm>
              <a:off x="4230689" y="79838"/>
              <a:ext cx="423088" cy="36970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5790D1-4DDB-D886-FB25-98328C5ADFCC}"/>
              </a:ext>
            </a:extLst>
          </p:cNvPr>
          <p:cNvSpPr txBox="1"/>
          <p:nvPr/>
        </p:nvSpPr>
        <p:spPr>
          <a:xfrm>
            <a:off x="1025068" y="2068417"/>
            <a:ext cx="3740198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1700" err="1">
                <a:latin typeface="나눔스퀘어"/>
                <a:ea typeface="Malgun Gothic"/>
                <a:cs typeface="+mn-lt"/>
              </a:rPr>
              <a:t>창업꿈나무</a:t>
            </a:r>
            <a:r>
              <a:rPr lang="ko-KR" altLang="en-US" sz="1700" dirty="0">
                <a:latin typeface="나눔스퀘어"/>
                <a:ea typeface="Malgun Gothic"/>
                <a:cs typeface="+mn-lt"/>
              </a:rPr>
              <a:t> </a:t>
            </a:r>
            <a:r>
              <a:rPr lang="en-US" altLang="ko-KR" sz="1700" dirty="0">
                <a:latin typeface="나눔스퀘어"/>
                <a:ea typeface="+mn-lt"/>
                <a:cs typeface="+mn-lt"/>
              </a:rPr>
              <a:t>30</a:t>
            </a:r>
            <a:r>
              <a:rPr lang="ko-KR" sz="1700" dirty="0">
                <a:latin typeface="나눔스퀘어"/>
                <a:ea typeface="Malgun Gothic"/>
                <a:cs typeface="+mn-lt"/>
              </a:rPr>
              <a:t>대</a:t>
            </a:r>
            <a:r>
              <a:rPr lang="ko-KR" altLang="en-US" sz="1700" dirty="0">
                <a:latin typeface="나눔스퀘어"/>
                <a:ea typeface="Malgun Gothic"/>
                <a:cs typeface="+mn-lt"/>
              </a:rPr>
              <a:t> 직장인</a:t>
            </a:r>
            <a:endParaRPr lang="ko-KR" altLang="en-US">
              <a:latin typeface="나눔스퀘어"/>
              <a:ea typeface="Malgun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50725-060B-88C5-59A6-F56ACEC0B400}"/>
              </a:ext>
            </a:extLst>
          </p:cNvPr>
          <p:cNvSpPr txBox="1"/>
          <p:nvPr/>
        </p:nvSpPr>
        <p:spPr>
          <a:xfrm>
            <a:off x="3191448" y="2112153"/>
            <a:ext cx="2428418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ko-KR" sz="1300" dirty="0">
                <a:solidFill>
                  <a:srgbClr val="AA726B"/>
                </a:solidFill>
                <a:latin typeface="나눔스퀘어"/>
                <a:ea typeface="+mn-lt"/>
                <a:cs typeface="+mn-lt"/>
              </a:rPr>
              <a:t>#</a:t>
            </a:r>
            <a:r>
              <a:rPr lang="ko-KR" sz="1300" err="1">
                <a:solidFill>
                  <a:srgbClr val="AA726B"/>
                </a:solidFill>
                <a:latin typeface="나눔스퀘어"/>
                <a:ea typeface="Malgun Gothic"/>
                <a:cs typeface="+mn-lt"/>
              </a:rPr>
              <a:t>나도이제사장님</a:t>
            </a:r>
            <a:r>
              <a:rPr lang="en-US" altLang="ko-KR" sz="1300" dirty="0">
                <a:solidFill>
                  <a:srgbClr val="AA726B"/>
                </a:solidFill>
                <a:latin typeface="나눔스퀘어"/>
                <a:ea typeface="+mn-lt"/>
                <a:cs typeface="+mn-lt"/>
              </a:rPr>
              <a:t>#</a:t>
            </a:r>
            <a:r>
              <a:rPr lang="ko-KR" sz="1300" dirty="0">
                <a:solidFill>
                  <a:srgbClr val="AA726B"/>
                </a:solidFill>
                <a:latin typeface="나눔스퀘어"/>
                <a:ea typeface="Malgun Gothic"/>
                <a:cs typeface="+mn-lt"/>
              </a:rPr>
              <a:t>미래고용주</a:t>
            </a:r>
            <a:endParaRPr lang="ko-KR">
              <a:solidFill>
                <a:srgbClr val="B88882"/>
              </a:solidFill>
              <a:latin typeface="나눔스퀘어"/>
              <a:ea typeface="Malgun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1377A-8CBC-D50A-67D0-051C77282734}"/>
              </a:ext>
            </a:extLst>
          </p:cNvPr>
          <p:cNvSpPr txBox="1"/>
          <p:nvPr/>
        </p:nvSpPr>
        <p:spPr>
          <a:xfrm>
            <a:off x="1221526" y="2640824"/>
            <a:ext cx="46941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dirty="0">
                <a:latin typeface="나눔스퀘어"/>
                <a:ea typeface="Malgun Gothic"/>
                <a:cs typeface="+mn-lt"/>
              </a:rPr>
              <a:t>지도</a:t>
            </a:r>
            <a:r>
              <a:rPr lang="en-US" altLang="ko-KR" dirty="0">
                <a:latin typeface="나눔스퀘어"/>
                <a:ea typeface="+mn-lt"/>
                <a:cs typeface="+mn-lt"/>
              </a:rPr>
              <a:t> </a:t>
            </a:r>
            <a:r>
              <a:rPr lang="ko-KR" altLang="en-US" dirty="0">
                <a:latin typeface="나눔스퀘어"/>
                <a:ea typeface="Malgun Gothic"/>
                <a:cs typeface="+mn-lt"/>
              </a:rPr>
              <a:t>어플을</a:t>
            </a:r>
            <a:r>
              <a:rPr lang="en-US" altLang="ko-KR" dirty="0">
                <a:latin typeface="나눔스퀘어"/>
                <a:ea typeface="+mn-lt"/>
                <a:cs typeface="+mn-lt"/>
              </a:rPr>
              <a:t> </a:t>
            </a:r>
            <a:r>
              <a:rPr lang="ko-KR" altLang="en-US" dirty="0">
                <a:latin typeface="나눔스퀘어"/>
                <a:ea typeface="Malgun Gothic"/>
                <a:cs typeface="+mn-lt"/>
              </a:rPr>
              <a:t>꼭</a:t>
            </a:r>
            <a:r>
              <a:rPr lang="en-US" altLang="ko-KR" dirty="0">
                <a:latin typeface="나눔스퀘어"/>
                <a:ea typeface="+mn-lt"/>
                <a:cs typeface="+mn-lt"/>
              </a:rPr>
              <a:t> </a:t>
            </a:r>
            <a:r>
              <a:rPr lang="ko-KR" altLang="en-US" err="1">
                <a:latin typeface="나눔스퀘어"/>
                <a:ea typeface="Malgun Gothic"/>
                <a:cs typeface="+mn-lt"/>
              </a:rPr>
              <a:t>사용해야하나요</a:t>
            </a:r>
            <a:r>
              <a:rPr lang="en-US" altLang="ko-KR" dirty="0">
                <a:latin typeface="나눔스퀘어"/>
                <a:ea typeface="+mn-lt"/>
                <a:cs typeface="+mn-lt"/>
              </a:rPr>
              <a:t> </a:t>
            </a:r>
            <a:r>
              <a:rPr lang="en-US" dirty="0">
                <a:latin typeface="나눔스퀘어"/>
                <a:ea typeface="+mn-lt"/>
                <a:cs typeface="+mn-lt"/>
              </a:rPr>
              <a:t>?</a:t>
            </a:r>
            <a:endParaRPr lang="ko-KR" altLang="en-US">
              <a:latin typeface="나눔스퀘어"/>
              <a:ea typeface="Malgun Gothic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8DBB0-DC72-FFB3-472D-299A5818AE2A}"/>
              </a:ext>
            </a:extLst>
          </p:cNvPr>
          <p:cNvSpPr txBox="1"/>
          <p:nvPr/>
        </p:nvSpPr>
        <p:spPr>
          <a:xfrm>
            <a:off x="1000488" y="3298122"/>
            <a:ext cx="8701923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sz="1600" dirty="0">
                <a:latin typeface="나눔스퀘어"/>
                <a:ea typeface="Malgun Gothic"/>
                <a:cs typeface="+mn-lt"/>
              </a:rPr>
              <a:t>프랜차이즈 카페 창업을 구상 중인 직장인</a:t>
            </a:r>
            <a:endParaRPr lang="ko-KR" altLang="en-US">
              <a:latin typeface="나눔스퀘어"/>
              <a:ea typeface="Malgun Gothic"/>
            </a:endParaRPr>
          </a:p>
          <a:p>
            <a:r>
              <a:rPr lang="ko-KR" altLang="en-US" sz="1600" dirty="0">
                <a:latin typeface="나눔스퀘어"/>
                <a:ea typeface="Malgun Gothic"/>
                <a:cs typeface="+mn-lt"/>
              </a:rPr>
              <a:t>깔끔하고 아기자기한 이미지의 </a:t>
            </a:r>
            <a:r>
              <a:rPr lang="ko-KR" sz="1600" dirty="0">
                <a:latin typeface="나눔스퀘어"/>
                <a:ea typeface="Malgun Gothic"/>
                <a:cs typeface="+mn-lt"/>
              </a:rPr>
              <a:t>디저트39 </a:t>
            </a:r>
            <a:r>
              <a:rPr lang="ko-KR" altLang="en-US" sz="1600" dirty="0">
                <a:latin typeface="나눔스퀘어"/>
                <a:ea typeface="Malgun Gothic"/>
                <a:cs typeface="+mn-lt"/>
              </a:rPr>
              <a:t>창업을 고려해본다</a:t>
            </a:r>
            <a:r>
              <a:rPr lang="ko-KR" sz="1600" dirty="0">
                <a:latin typeface="나눔스퀘어"/>
                <a:ea typeface="Malgun Gothic"/>
                <a:cs typeface="+mn-lt"/>
              </a:rPr>
              <a:t>.</a:t>
            </a:r>
            <a:endParaRPr lang="ko-KR">
              <a:latin typeface="나눔스퀘어"/>
              <a:ea typeface="Malgun Gothic"/>
              <a:cs typeface="+mn-lt"/>
            </a:endParaRPr>
          </a:p>
          <a:p>
            <a:br>
              <a:rPr lang="en-US" dirty="0"/>
            </a:br>
            <a:endParaRPr lang="en-US">
              <a:latin typeface="나눔스퀘어"/>
              <a:ea typeface="Malgun Gothic"/>
            </a:endParaRPr>
          </a:p>
          <a:p>
            <a:r>
              <a:rPr lang="ko-KR" altLang="en-US" sz="1600" dirty="0">
                <a:latin typeface="나눔스퀘어"/>
                <a:ea typeface="Malgun Gothic"/>
                <a:cs typeface="+mn-lt"/>
              </a:rPr>
              <a:t>디저트</a:t>
            </a:r>
            <a:r>
              <a:rPr lang="en-US" altLang="ko-KR" sz="1600" dirty="0">
                <a:latin typeface="나눔스퀘어"/>
                <a:ea typeface="+mn-lt"/>
                <a:cs typeface="+mn-lt"/>
              </a:rPr>
              <a:t>39</a:t>
            </a:r>
            <a:r>
              <a:rPr lang="ko-KR" altLang="en-US" sz="1600" dirty="0">
                <a:latin typeface="나눔스퀘어"/>
                <a:ea typeface="Malgun Gothic"/>
                <a:cs typeface="+mn-lt"/>
              </a:rPr>
              <a:t> 홈페이지에 방문하여</a:t>
            </a:r>
            <a:r>
              <a:rPr lang="ko-KR" sz="1600" dirty="0">
                <a:latin typeface="나눔스퀘어"/>
                <a:ea typeface="Malgun Gothic"/>
                <a:cs typeface="+mn-lt"/>
              </a:rPr>
              <a:t> 알아보는 와중</a:t>
            </a:r>
            <a:endParaRPr lang="ko-KR">
              <a:latin typeface="나눔스퀘어"/>
              <a:ea typeface="Malgun Gothic"/>
            </a:endParaRPr>
          </a:p>
          <a:p>
            <a:r>
              <a:rPr lang="ko-KR" altLang="en-US" sz="1600" dirty="0">
                <a:latin typeface="나눔스퀘어"/>
                <a:ea typeface="Malgun Gothic"/>
                <a:cs typeface="+mn-lt"/>
              </a:rPr>
              <a:t>다른 가맹점에 관한 정보를 손쉽게 찾을 수 없어 </a:t>
            </a:r>
            <a:r>
              <a:rPr lang="ko-KR" sz="1600" dirty="0">
                <a:latin typeface="나눔스퀘어"/>
                <a:ea typeface="Malgun Gothic"/>
                <a:cs typeface="+mn-lt"/>
              </a:rPr>
              <a:t>불편하다.</a:t>
            </a:r>
            <a:endParaRPr lang="ko-KR" altLang="en-US">
              <a:latin typeface="나눔스퀘어"/>
              <a:ea typeface="Malgun Gothic"/>
              <a:cs typeface="+mn-lt"/>
            </a:endParaRPr>
          </a:p>
          <a:p>
            <a:endParaRPr lang="ko-KR" altLang="en-US" sz="1600" dirty="0">
              <a:latin typeface="나눔스퀘어"/>
              <a:ea typeface="Malgun Gothic"/>
            </a:endParaRPr>
          </a:p>
        </p:txBody>
      </p:sp>
      <p:pic>
        <p:nvPicPr>
          <p:cNvPr id="16" name="그림 6" descr="사람, 슈트, 의류, 인간의 얼굴이(가) 표시된 사진&#10;&#10;자동 생성된 설명">
            <a:extLst>
              <a:ext uri="{FF2B5EF4-FFF2-40B4-BE49-F238E27FC236}">
                <a16:creationId xmlns:a16="http://schemas.microsoft.com/office/drawing/2014/main" id="{F1556589-041E-8A87-82A4-7CC9808F6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32" r="-212" b="19633"/>
          <a:stretch/>
        </p:blipFill>
        <p:spPr>
          <a:xfrm>
            <a:off x="7328026" y="1896694"/>
            <a:ext cx="2749026" cy="30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07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207</Words>
  <Application>Microsoft Office PowerPoint</Application>
  <PresentationFormat>와이드스크린</PresentationFormat>
  <Paragraphs>61</Paragraphs>
  <Slides>21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현동 박</dc:creator>
  <cp:lastModifiedBy>EZ_DESIGN</cp:lastModifiedBy>
  <cp:revision>432</cp:revision>
  <dcterms:created xsi:type="dcterms:W3CDTF">2023-05-22T11:57:21Z</dcterms:created>
  <dcterms:modified xsi:type="dcterms:W3CDTF">2023-07-31T05:29:40Z</dcterms:modified>
</cp:coreProperties>
</file>